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58" r:id="rId3"/>
    <p:sldId id="256" r:id="rId4"/>
    <p:sldId id="352" r:id="rId5"/>
    <p:sldId id="269" r:id="rId6"/>
    <p:sldId id="329" r:id="rId7"/>
    <p:sldId id="353" r:id="rId8"/>
    <p:sldId id="259" r:id="rId9"/>
    <p:sldId id="354" r:id="rId10"/>
    <p:sldId id="260" r:id="rId11"/>
    <p:sldId id="355" r:id="rId12"/>
    <p:sldId id="271" r:id="rId13"/>
    <p:sldId id="264" r:id="rId14"/>
    <p:sldId id="356" r:id="rId15"/>
    <p:sldId id="313" r:id="rId16"/>
    <p:sldId id="331" r:id="rId17"/>
    <p:sldId id="341" r:id="rId18"/>
    <p:sldId id="347" r:id="rId19"/>
    <p:sldId id="351" r:id="rId20"/>
    <p:sldId id="369" r:id="rId21"/>
    <p:sldId id="357" r:id="rId22"/>
    <p:sldId id="309" r:id="rId23"/>
    <p:sldId id="310" r:id="rId24"/>
    <p:sldId id="279" r:id="rId25"/>
    <p:sldId id="358" r:id="rId26"/>
    <p:sldId id="278" r:id="rId27"/>
    <p:sldId id="280" r:id="rId28"/>
    <p:sldId id="370" r:id="rId29"/>
    <p:sldId id="282" r:id="rId30"/>
    <p:sldId id="315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59" r:id="rId41"/>
    <p:sldId id="348" r:id="rId42"/>
    <p:sldId id="283" r:id="rId43"/>
    <p:sldId id="371" r:id="rId44"/>
    <p:sldId id="317" r:id="rId45"/>
    <p:sldId id="372" r:id="rId46"/>
    <p:sldId id="373" r:id="rId47"/>
    <p:sldId id="349" r:id="rId48"/>
    <p:sldId id="319" r:id="rId49"/>
    <p:sldId id="320" r:id="rId50"/>
    <p:sldId id="342" r:id="rId51"/>
    <p:sldId id="321" r:id="rId52"/>
    <p:sldId id="350" r:id="rId53"/>
    <p:sldId id="322" r:id="rId54"/>
    <p:sldId id="323" r:id="rId55"/>
    <p:sldId id="343" r:id="rId56"/>
    <p:sldId id="360" r:id="rId57"/>
    <p:sldId id="302" r:id="rId58"/>
    <p:sldId id="374" r:id="rId59"/>
    <p:sldId id="362" r:id="rId60"/>
    <p:sldId id="324" r:id="rId61"/>
    <p:sldId id="325" r:id="rId62"/>
    <p:sldId id="363" r:id="rId63"/>
    <p:sldId id="326" r:id="rId64"/>
    <p:sldId id="364" r:id="rId65"/>
    <p:sldId id="327" r:id="rId66"/>
    <p:sldId id="365" r:id="rId67"/>
    <p:sldId id="344" r:id="rId68"/>
    <p:sldId id="345" r:id="rId69"/>
    <p:sldId id="366" r:id="rId70"/>
    <p:sldId id="361" r:id="rId71"/>
    <p:sldId id="367" r:id="rId72"/>
    <p:sldId id="304" r:id="rId73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D36"/>
    <a:srgbClr val="F79443"/>
    <a:srgbClr val="BC1480"/>
    <a:srgbClr val="D94415"/>
    <a:srgbClr val="FBA905"/>
    <a:srgbClr val="2E9BA0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7101" autoAdjust="0"/>
  </p:normalViewPr>
  <p:slideViewPr>
    <p:cSldViewPr>
      <p:cViewPr varScale="1">
        <p:scale>
          <a:sx n="65" d="100"/>
          <a:sy n="65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95BE5-B4DE-4F9C-A0B3-2752A4225650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8C28F-A07C-4A6B-92CC-F61714E7520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1036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Veh%C3%ADculo_aut%C3%B3nom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iki/Piloto_autom%C3%A1tico" TargetMode="External"/><Relationship Id="rId5" Type="http://schemas.openxmlformats.org/officeDocument/2006/relationships/hyperlink" Target="https://es.wikipedia.org/wiki/Dom%C3%B3tica" TargetMode="External"/><Relationship Id="rId4" Type="http://schemas.openxmlformats.org/officeDocument/2006/relationships/hyperlink" Target="https://es.wikipedia.org/wiki/Rob%C3%B3tica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6754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MES: monitorean los procesos de producción.</a:t>
            </a:r>
          </a:p>
          <a:p>
            <a:r>
              <a:rPr lang="es-VE" dirty="0" smtClean="0"/>
              <a:t>ERP: sistemas de planificación.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21584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Centro de operaciones de suministro</a:t>
            </a:r>
            <a:r>
              <a:rPr lang="es-VE" baseline="0" dirty="0" smtClean="0"/>
              <a:t> de agua</a:t>
            </a:r>
          </a:p>
          <a:p>
            <a:r>
              <a:rPr lang="es-VE" baseline="0" dirty="0" smtClean="0"/>
              <a:t>Sistema de operación de suministro de agua</a:t>
            </a:r>
          </a:p>
          <a:p>
            <a:r>
              <a:rPr lang="es-VE" baseline="0" dirty="0" smtClean="0"/>
              <a:t>SCADA</a:t>
            </a:r>
          </a:p>
          <a:p>
            <a:r>
              <a:rPr lang="es-VE" baseline="0" dirty="0" smtClean="0"/>
              <a:t>Activación según el plan de operación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7604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Areas</a:t>
            </a:r>
            <a:r>
              <a:rPr lang="es-VE" dirty="0" smtClean="0"/>
              <a:t> de soporte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4667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T: </a:t>
            </a:r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medida del grado en el cual el agua pierde su transparencia debido a la presencia de partículas en suspensión.</a:t>
            </a:r>
          </a:p>
          <a:p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PH: Coeficiente que indica el grado de acidez o basicidad de una </a:t>
            </a:r>
            <a:r>
              <a:rPr lang="es-V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solucion</a:t>
            </a:r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acuosa.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8127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Robustez, Redundancia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8481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Jauregui</a:t>
            </a:r>
            <a:endParaRPr lang="es-VE" dirty="0" smtClean="0"/>
          </a:p>
          <a:p>
            <a:r>
              <a:rPr lang="es-VE" dirty="0" smtClean="0"/>
              <a:t>medidas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82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Se</a:t>
            </a:r>
            <a:r>
              <a:rPr lang="es-VE" baseline="0" dirty="0" smtClean="0"/>
              <a:t> enfocará en desarrollar las unidades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5593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R2: porcentaje de variación de la variable DSA que explica su relación con las variables </a:t>
            </a:r>
            <a:r>
              <a:rPr lang="es-V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predictoras</a:t>
            </a:r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(R2),</a:t>
            </a:r>
          </a:p>
          <a:p>
            <a:r>
              <a:rPr lang="es-V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RMSE: calculo del error cuadrático medio (RMSE)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47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7000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Temperatura y conductividad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70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361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según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2918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Representar</a:t>
            </a:r>
            <a:r>
              <a:rPr lang="es-VE" baseline="0" dirty="0" smtClean="0"/>
              <a:t> el conocimiento de la unidad real en forma digital desde punto de vista del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556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No hay un </a:t>
            </a:r>
            <a:r>
              <a:rPr lang="es-VE" baseline="0" dirty="0" smtClean="0"/>
              <a:t>método</a:t>
            </a:r>
            <a:r>
              <a:rPr lang="es-VE" dirty="0" smtClean="0"/>
              <a:t> estándar para la implementación de un gemelo digital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8142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UP: entidad en el proceso de producción que interactúa con otras para generar un producto.</a:t>
            </a:r>
            <a:r>
              <a:rPr lang="es-VE" baseline="0" dirty="0" smtClean="0"/>
              <a:t> Incluye los equipos, recursos, métodos y misión.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076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Configuración: Usa el modelo </a:t>
            </a:r>
            <a:r>
              <a:rPr lang="es-VE" dirty="0" smtClean="0"/>
              <a:t>cognitivo </a:t>
            </a:r>
            <a:r>
              <a:rPr lang="es-VE" dirty="0" smtClean="0"/>
              <a:t>para establecer las condiciones para el cumplimiento de los </a:t>
            </a:r>
            <a:r>
              <a:rPr lang="es-VE" dirty="0" smtClean="0"/>
              <a:t>objetivos.</a:t>
            </a:r>
          </a:p>
          <a:p>
            <a:r>
              <a:rPr lang="es-VE" dirty="0" smtClean="0"/>
              <a:t>CPS:</a:t>
            </a:r>
            <a:r>
              <a:rPr lang="es-VE" baseline="0" dirty="0" smtClean="0"/>
              <a:t> 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físicos relacionados</a:t>
            </a:r>
            <a:r>
              <a:rPr lang="es-V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algoritmos basados en computación y estrechamente integrados con internet. sistemas de </a:t>
            </a:r>
            <a:r>
              <a:rPr lang="es-V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ehículo autónomo"/>
              </a:rPr>
              <a:t>automóvil autónomo</a:t>
            </a:r>
            <a:r>
              <a:rPr lang="es-V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 </a:t>
            </a:r>
            <a:r>
              <a:rPr lang="es-V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obótica"/>
              </a:rPr>
              <a:t>robótica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s-V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omótica"/>
              </a:rPr>
              <a:t>domótica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s-V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Piloto automático"/>
              </a:rPr>
              <a:t>pilotos automáticos</a:t>
            </a:r>
            <a:r>
              <a:rPr lang="es-V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aeronáuticos.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299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composición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812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sz="15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varios modos de operación de dinámicas continuas en el tiempo, y transiciones entre dichos modos, las cuales ocurren bajo ciertas condiciones.</a:t>
            </a:r>
          </a:p>
          <a:p>
            <a:r>
              <a:rPr lang="es-VE" sz="15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Este modelo corresponde al gemelo digital de la unidad</a:t>
            </a:r>
            <a:endParaRPr lang="es-VE" sz="15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0539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CLÁSICA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2158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7683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674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40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4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14758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1605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1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5406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121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9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5696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86839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30497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009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732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0997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810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439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2787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8084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4333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EDAB-AF2A-44B1-845D-57FC9ACEA698}" type="datetimeFigureOut">
              <a:rPr lang="es-VE" smtClean="0"/>
              <a:t>24/11/2019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9448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8FABF5F-F877-4D2E-B273-BECC1683601A}" type="datetimeFigureOut">
              <a:rPr lang="es-VE" smtClean="0"/>
              <a:pPr/>
              <a:t>24/11/2019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3866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82569" y="2204864"/>
            <a:ext cx="8289546" cy="1224136"/>
          </a:xfrm>
          <a:noFill/>
          <a:effectLst/>
        </p:spPr>
        <p:txBody>
          <a:bodyPr/>
          <a:lstStyle/>
          <a:p>
            <a:pPr algn="ctr"/>
            <a:r>
              <a:rPr lang="es-VE" sz="2400" dirty="0">
                <a:latin typeface="Gill Sans MT" panose="020B0502020104020203" pitchFamily="34" charset="0"/>
                <a:cs typeface="Helvetica" panose="020B0604020202020204" pitchFamily="34" charset="0"/>
              </a:rPr>
              <a:t>Propuesta</a:t>
            </a:r>
            <a:r>
              <a:rPr lang="es-VE" sz="2400" dirty="0">
                <a:latin typeface="Gill Sans MT" panose="020B0502020104020203" pitchFamily="34" charset="0"/>
              </a:rPr>
              <a:t> de Gemelo </a:t>
            </a:r>
            <a:r>
              <a:rPr lang="es-VE" sz="2400" dirty="0" smtClean="0">
                <a:latin typeface="Gill Sans MT" panose="020B0502020104020203" pitchFamily="34" charset="0"/>
              </a:rPr>
              <a:t>Digital </a:t>
            </a:r>
            <a:br>
              <a:rPr lang="es-VE" sz="2400" dirty="0" smtClean="0">
                <a:latin typeface="Gill Sans MT" panose="020B0502020104020203" pitchFamily="34" charset="0"/>
              </a:rPr>
            </a:br>
            <a:r>
              <a:rPr lang="es-VE" sz="2400" dirty="0" smtClean="0">
                <a:latin typeface="Gill Sans MT" panose="020B0502020104020203" pitchFamily="34" charset="0"/>
              </a:rPr>
              <a:t>para el Proceso </a:t>
            </a:r>
            <a:r>
              <a:rPr lang="es-VE" sz="2400" dirty="0">
                <a:latin typeface="Gill Sans MT" panose="020B0502020104020203" pitchFamily="34" charset="0"/>
              </a:rPr>
              <a:t>de Potabilización </a:t>
            </a:r>
            <a:r>
              <a:rPr lang="es-VE" sz="2400" dirty="0" smtClean="0">
                <a:latin typeface="Gill Sans MT" panose="020B0502020104020203" pitchFamily="34" charset="0"/>
              </a:rPr>
              <a:t>en</a:t>
            </a:r>
            <a:br>
              <a:rPr lang="es-VE" sz="2400" dirty="0" smtClean="0">
                <a:latin typeface="Gill Sans MT" panose="020B0502020104020203" pitchFamily="34" charset="0"/>
              </a:rPr>
            </a:br>
            <a:r>
              <a:rPr lang="es-VE" sz="2400" dirty="0" smtClean="0">
                <a:latin typeface="Gill Sans MT" panose="020B0502020104020203" pitchFamily="34" charset="0"/>
              </a:rPr>
              <a:t>Hidrológicas </a:t>
            </a:r>
            <a:r>
              <a:rPr lang="es-VE" sz="2400" dirty="0">
                <a:latin typeface="Gill Sans MT" panose="020B0502020104020203" pitchFamily="34" charset="0"/>
              </a:rPr>
              <a:t>desde la visión de la Industria </a:t>
            </a:r>
            <a:r>
              <a:rPr lang="es-VE" sz="2400" dirty="0" smtClean="0">
                <a:latin typeface="Gill Sans MT" panose="020B0502020104020203" pitchFamily="34" charset="0"/>
              </a:rPr>
              <a:t>4.0</a:t>
            </a:r>
            <a:endParaRPr lang="es-VE" sz="2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9552" y="6381328"/>
            <a:ext cx="8056984" cy="476672"/>
          </a:xfrm>
        </p:spPr>
        <p:txBody>
          <a:bodyPr>
            <a:normAutofit/>
          </a:bodyPr>
          <a:lstStyle/>
          <a:p>
            <a:pPr algn="ctr"/>
            <a:r>
              <a:rPr lang="es-VE" sz="1800" dirty="0" smtClean="0">
                <a:latin typeface="Calibri" panose="020F0502020204030204" pitchFamily="34" charset="0"/>
              </a:rPr>
              <a:t>Noviembre, 2019</a:t>
            </a:r>
            <a:endParaRPr lang="es-VE" sz="1800" dirty="0">
              <a:latin typeface="Calibri" panose="020F0502020204030204" pitchFamily="34" charset="0"/>
            </a:endParaRPr>
          </a:p>
        </p:txBody>
      </p:sp>
      <p:pic>
        <p:nvPicPr>
          <p:cNvPr id="7" name="Picture 2" descr="Resultado de imagen para logo 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7" y="620688"/>
            <a:ext cx="76668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logo ula sistem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20688"/>
            <a:ext cx="1060236" cy="11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logo cidi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56" y="620688"/>
            <a:ext cx="2393572" cy="7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65847" y="5168225"/>
            <a:ext cx="27962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700" dirty="0" smtClean="0">
                <a:latin typeface="Calibri" panose="020F0502020204030204" pitchFamily="34" charset="0"/>
              </a:rPr>
              <a:t>Tutor: 	PhD. Juan Cardillo</a:t>
            </a:r>
          </a:p>
          <a:p>
            <a:r>
              <a:rPr lang="es-VE" sz="1700" dirty="0" smtClean="0">
                <a:latin typeface="Calibri" panose="020F0502020204030204" pitchFamily="34" charset="0"/>
              </a:rPr>
              <a:t>Cotutor: 	PhD. Edgar Chacón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383182" y="5299246"/>
            <a:ext cx="20880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700" dirty="0" err="1" smtClean="0">
                <a:latin typeface="Calibri" panose="020F0502020204030204" pitchFamily="34" charset="0"/>
              </a:rPr>
              <a:t>Tesista</a:t>
            </a:r>
            <a:r>
              <a:rPr lang="es-VE" sz="1700" dirty="0" smtClean="0">
                <a:latin typeface="Calibri" panose="020F0502020204030204" pitchFamily="34" charset="0"/>
              </a:rPr>
              <a:t>: Br. Ysis </a:t>
            </a:r>
            <a:r>
              <a:rPr lang="es-VE" sz="1700" dirty="0" err="1" smtClean="0">
                <a:latin typeface="Calibri" panose="020F0502020204030204" pitchFamily="34" charset="0"/>
              </a:rPr>
              <a:t>Lacruz</a:t>
            </a:r>
            <a:endParaRPr lang="es-VE" sz="1700" dirty="0" smtClean="0">
              <a:latin typeface="Calibri" panose="020F0502020204030204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665847" y="3429000"/>
            <a:ext cx="784670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74550" y="2175368"/>
              <a:ext cx="201898" cy="220420"/>
            </a:xfrm>
            <a:prstGeom prst="flowChartConnector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  <a:effectLst>
              <a:glow rad="50800">
                <a:schemeClr val="accent4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Gemelo Digital en la Industria 4.0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1056485" y="1052736"/>
            <a:ext cx="70302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srgbClr val="002060"/>
                </a:solidFill>
                <a:latin typeface="+mj-lt"/>
              </a:rPr>
              <a:t>Representación digital de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una </a:t>
            </a:r>
            <a:r>
              <a:rPr lang="es-VE" sz="2000" dirty="0">
                <a:solidFill>
                  <a:srgbClr val="002060"/>
                </a:solidFill>
                <a:latin typeface="+mj-lt"/>
              </a:rPr>
              <a:t>entidad o sistema del mundo real a través de la información obtenida de sensores o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automatismos, permitiendo la interconexión de procesos.</a:t>
            </a:r>
            <a:endParaRPr lang="es-VE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436816" y="2068399"/>
            <a:ext cx="16499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200" dirty="0" smtClean="0">
                <a:solidFill>
                  <a:srgbClr val="002060"/>
                </a:solidFill>
              </a:rPr>
              <a:t>(</a:t>
            </a:r>
            <a:r>
              <a:rPr lang="es-VE" sz="1200" dirty="0" err="1" smtClean="0">
                <a:solidFill>
                  <a:srgbClr val="002060"/>
                </a:solidFill>
              </a:rPr>
              <a:t>Freiberger</a:t>
            </a:r>
            <a:r>
              <a:rPr lang="es-VE" sz="1200" dirty="0" smtClean="0">
                <a:solidFill>
                  <a:srgbClr val="002060"/>
                </a:solidFill>
              </a:rPr>
              <a:t> et </a:t>
            </a:r>
            <a:r>
              <a:rPr lang="es-VE" sz="1200" dirty="0" err="1" smtClean="0">
                <a:solidFill>
                  <a:srgbClr val="002060"/>
                </a:solidFill>
              </a:rPr>
              <a:t>all</a:t>
            </a:r>
            <a:r>
              <a:rPr lang="es-VE" sz="1200" dirty="0" smtClean="0">
                <a:solidFill>
                  <a:srgbClr val="002060"/>
                </a:solidFill>
              </a:rPr>
              <a:t>, 2017)</a:t>
            </a:r>
            <a:endParaRPr lang="es-VE" sz="1200" dirty="0">
              <a:solidFill>
                <a:srgbClr val="00206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140968"/>
            <a:ext cx="83232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1056485" y="2420888"/>
            <a:ext cx="2463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s-VE" dirty="0" smtClean="0">
                <a:solidFill>
                  <a:srgbClr val="002060"/>
                </a:solidFill>
                <a:latin typeface="+mj-lt"/>
              </a:rPr>
              <a:t>Flujo de Producto</a:t>
            </a:r>
          </a:p>
          <a:p>
            <a:pPr marL="342900" indent="-342900" algn="just">
              <a:buFontTx/>
              <a:buChar char="-"/>
            </a:pPr>
            <a:r>
              <a:rPr lang="es-VE" dirty="0" smtClean="0">
                <a:solidFill>
                  <a:srgbClr val="002060"/>
                </a:solidFill>
                <a:latin typeface="+mj-lt"/>
              </a:rPr>
              <a:t>Recursos</a:t>
            </a:r>
          </a:p>
          <a:p>
            <a:pPr marL="342900" indent="-342900" algn="just">
              <a:buFontTx/>
              <a:buChar char="-"/>
            </a:pPr>
            <a:r>
              <a:rPr lang="es-VE" dirty="0" smtClean="0">
                <a:solidFill>
                  <a:srgbClr val="002060"/>
                </a:solidFill>
                <a:latin typeface="+mj-lt"/>
              </a:rPr>
              <a:t>Equipos</a:t>
            </a:r>
            <a:endParaRPr lang="es-VE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8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Industria 4.0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Gemelo Digital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2849463" y="3140968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8" y="3140968"/>
            <a:ext cx="8524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1427821" y="1124744"/>
            <a:ext cx="61752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Integración de </a:t>
            </a:r>
            <a:r>
              <a:rPr lang="es-VE" sz="2000" dirty="0">
                <a:solidFill>
                  <a:srgbClr val="002060"/>
                </a:solidFill>
                <a:latin typeface="+mj-lt"/>
              </a:rPr>
              <a:t>dispositivos físicos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con </a:t>
            </a:r>
            <a:r>
              <a:rPr lang="es-VE" sz="2000" dirty="0">
                <a:solidFill>
                  <a:srgbClr val="002060"/>
                </a:solidFill>
                <a:latin typeface="+mj-lt"/>
              </a:rPr>
              <a:t>sensores y software en red, utilizados para predecir,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monitorear, controlar </a:t>
            </a:r>
            <a:r>
              <a:rPr lang="es-VE" sz="2000" dirty="0">
                <a:solidFill>
                  <a:srgbClr val="002060"/>
                </a:solidFill>
                <a:latin typeface="+mj-lt"/>
              </a:rPr>
              <a:t>y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planificar, en pro de </a:t>
            </a:r>
            <a:r>
              <a:rPr lang="es-VE" sz="2000" dirty="0">
                <a:solidFill>
                  <a:srgbClr val="002060"/>
                </a:solidFill>
                <a:latin typeface="+mj-lt"/>
              </a:rPr>
              <a:t>mejores resultados </a:t>
            </a: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industriales.</a:t>
            </a:r>
            <a:endParaRPr lang="es-VE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355413" y="2180967"/>
            <a:ext cx="125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solidFill>
                  <a:srgbClr val="002060"/>
                </a:solidFill>
              </a:rPr>
              <a:t>(Otto et al, 2015)</a:t>
            </a:r>
            <a:endParaRPr lang="es-VE" sz="1200" dirty="0">
              <a:solidFill>
                <a:srgbClr val="00206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918755" y="6536377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/>
              <a:t>(Siemens, 2018)</a:t>
            </a:r>
            <a:endParaRPr lang="es-VE" sz="1200" dirty="0"/>
          </a:p>
        </p:txBody>
      </p:sp>
    </p:spTree>
    <p:extLst>
      <p:ext uri="{BB962C8B-B14F-4D97-AF65-F5344CB8AC3E}">
        <p14:creationId xmlns:p14="http://schemas.microsoft.com/office/powerpoint/2010/main" val="8330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74550" y="2772831"/>
              <a:ext cx="201898" cy="220420"/>
            </a:xfrm>
            <a:prstGeom prst="flowChartConnector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508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Unidad Holónica de Producción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4345660" y="5157192"/>
            <a:ext cx="4416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El conocimiento de una unidad se compone del modelo de producto, del proceso, de los recursos y de la infraestructura.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" y="2971441"/>
            <a:ext cx="3617090" cy="373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4345660" y="3645024"/>
            <a:ext cx="4416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Si la UP es autónoma, los eslabones de la cadena de valor pasan a ser UHP.</a:t>
            </a:r>
            <a:endParaRPr lang="es-VE" dirty="0">
              <a:solidFill>
                <a:srgbClr val="002060"/>
              </a:solidFill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686183" y="2636912"/>
            <a:ext cx="309634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98" name="Picture 2" descr="D:\Documents\Tesis\digital-twin-prop\proyecto_YsisLacruz\figures\2valuech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59" y="893928"/>
            <a:ext cx="3318449" cy="13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162822" y="980728"/>
            <a:ext cx="4553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Una unidad de producción (UP), </a:t>
            </a:r>
            <a:r>
              <a:rPr lang="es-VE" dirty="0" smtClean="0">
                <a:solidFill>
                  <a:srgbClr val="002060"/>
                </a:solidFill>
              </a:rPr>
              <a:t>es una </a:t>
            </a:r>
            <a:r>
              <a:rPr lang="es-VE" dirty="0" smtClean="0">
                <a:solidFill>
                  <a:srgbClr val="002060"/>
                </a:solidFill>
              </a:rPr>
              <a:t>entidad </a:t>
            </a:r>
            <a:r>
              <a:rPr lang="es-VE" dirty="0">
                <a:solidFill>
                  <a:srgbClr val="002060"/>
                </a:solidFill>
              </a:rPr>
              <a:t>en el proceso de producción que interactúa con otras para generar un </a:t>
            </a:r>
            <a:r>
              <a:rPr lang="es-VE" dirty="0" smtClean="0">
                <a:solidFill>
                  <a:srgbClr val="002060"/>
                </a:solidFill>
              </a:rPr>
              <a:t>producto. </a:t>
            </a: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Es un</a:t>
            </a:r>
            <a:r>
              <a:rPr lang="es-VE" dirty="0" smtClean="0">
                <a:solidFill>
                  <a:srgbClr val="002060"/>
                </a:solidFill>
              </a:rPr>
              <a:t> </a:t>
            </a:r>
            <a:r>
              <a:rPr lang="es-VE" dirty="0" smtClean="0">
                <a:solidFill>
                  <a:srgbClr val="002060"/>
                </a:solidFill>
              </a:rPr>
              <a:t>eslabón de la cadena de </a:t>
            </a:r>
            <a:r>
              <a:rPr lang="es-VE" dirty="0" smtClean="0">
                <a:solidFill>
                  <a:srgbClr val="002060"/>
                </a:solidFill>
              </a:rPr>
              <a:t>valor.</a:t>
            </a:r>
            <a:endParaRPr lang="es-V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    Modelo de la Estructura de una UHP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UHP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415700" y="1044034"/>
            <a:ext cx="6264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rgbClr val="002060"/>
                </a:solidFill>
              </a:rPr>
              <a:t>La metodología para la implementación de las UHP se basa en la arquitectura de las 5C para sistemas </a:t>
            </a:r>
            <a:r>
              <a:rPr lang="es-VE" sz="2000" dirty="0" err="1" smtClean="0">
                <a:solidFill>
                  <a:srgbClr val="002060"/>
                </a:solidFill>
              </a:rPr>
              <a:t>ciber</a:t>
            </a:r>
            <a:r>
              <a:rPr lang="es-VE" sz="2000" dirty="0" smtClean="0">
                <a:solidFill>
                  <a:srgbClr val="002060"/>
                </a:solidFill>
              </a:rPr>
              <a:t>-físicos.</a:t>
            </a:r>
            <a:endParaRPr lang="es-VE" sz="2000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" y="2348880"/>
            <a:ext cx="7740352" cy="441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812360" y="5501634"/>
            <a:ext cx="12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s-VE" sz="1800" dirty="0">
                <a:solidFill>
                  <a:schemeClr val="accent6">
                    <a:lumMod val="75000"/>
                  </a:schemeClr>
                </a:solidFill>
              </a:rPr>
              <a:t>Adquisición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7467255" y="4809764"/>
            <a:ext cx="13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Extracción</a:t>
            </a:r>
            <a:endParaRPr lang="es-V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016350" y="3954626"/>
            <a:ext cx="139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Despliegue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</a:p>
          <a:p>
            <a:r>
              <a:rPr lang="es-VE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Interacción</a:t>
            </a:r>
            <a:endParaRPr lang="es-V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694522" y="3308295"/>
            <a:ext cx="139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Análisis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  <a:p>
            <a:r>
              <a:rPr lang="es-VE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Monitoreo</a:t>
            </a:r>
            <a:endParaRPr lang="es-V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72200" y="2661964"/>
            <a:ext cx="205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Supervisión y</a:t>
            </a:r>
          </a:p>
          <a:p>
            <a:r>
              <a:rPr lang="es-VE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VE" sz="1800" dirty="0" smtClean="0">
                <a:solidFill>
                  <a:schemeClr val="accent6">
                    <a:lumMod val="75000"/>
                  </a:schemeClr>
                </a:solidFill>
              </a:rPr>
              <a:t>  autoconfiguración</a:t>
            </a:r>
            <a:endParaRPr lang="es-VE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Modelo de Conocimiento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UHP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285777" y="1192907"/>
            <a:ext cx="8667750" cy="5048250"/>
            <a:chOff x="2843808" y="357504"/>
            <a:chExt cx="8667750" cy="50482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57504"/>
              <a:ext cx="8667750" cy="504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2 CuadroTexto"/>
            <p:cNvSpPr txBox="1"/>
            <p:nvPr/>
          </p:nvSpPr>
          <p:spPr>
            <a:xfrm rot="19571981">
              <a:off x="3524686" y="2879709"/>
              <a:ext cx="1289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Generador Eventos</a:t>
              </a:r>
              <a:endParaRPr lang="es-VE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3 CuadroTexto"/>
            <p:cNvSpPr txBox="1"/>
            <p:nvPr/>
          </p:nvSpPr>
          <p:spPr>
            <a:xfrm rot="19549921">
              <a:off x="3774263" y="3061807"/>
              <a:ext cx="15071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0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Análisis de Dinámicas</a:t>
              </a:r>
              <a:endParaRPr lang="es-VE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8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Modelo de Conocimiento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UHP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65507" y="1124744"/>
            <a:ext cx="8432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rgbClr val="002060"/>
                </a:solidFill>
              </a:rPr>
              <a:t>Según </a:t>
            </a:r>
            <a:r>
              <a:rPr lang="es-VE" dirty="0" err="1" smtClean="0">
                <a:solidFill>
                  <a:srgbClr val="002060"/>
                </a:solidFill>
              </a:rPr>
              <a:t>Lygeros</a:t>
            </a:r>
            <a:r>
              <a:rPr lang="es-VE" dirty="0" smtClean="0">
                <a:solidFill>
                  <a:srgbClr val="002060"/>
                </a:solidFill>
              </a:rPr>
              <a:t> (2012), la definición de un sistema dinámico híbrido general controlado, se presenta como un autómata híbrido </a:t>
            </a:r>
            <a:r>
              <a:rPr lang="es-VE" i="1" dirty="0" smtClean="0">
                <a:solidFill>
                  <a:srgbClr val="002060"/>
                </a:solidFill>
              </a:rPr>
              <a:t>H.</a:t>
            </a:r>
            <a:endParaRPr lang="es-VE" i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5" y="1988840"/>
            <a:ext cx="49815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65" y="2420888"/>
            <a:ext cx="5173439" cy="2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7" y="5092281"/>
            <a:ext cx="3774445" cy="178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7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648493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Infraestructura TIC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UHP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Infraestructura TIC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UHP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-6826" y="570746"/>
            <a:ext cx="8683281" cy="6287254"/>
            <a:chOff x="-6826" y="570746"/>
            <a:chExt cx="8683281" cy="62872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26" y="700412"/>
              <a:ext cx="7551737" cy="561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-6826" y="6320162"/>
              <a:ext cx="6451034" cy="537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dirty="0" smtClean="0"/>
                <a:t>Proceso</a:t>
              </a:r>
              <a:endParaRPr lang="es-VE" dirty="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7236296" y="570746"/>
              <a:ext cx="1440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500" dirty="0" smtClean="0">
                  <a:solidFill>
                    <a:srgbClr val="002060"/>
                  </a:solidFill>
                </a:rPr>
                <a:t>Gemelo digital de gestión</a:t>
              </a:r>
              <a:endParaRPr lang="es-VE" sz="1500" dirty="0">
                <a:solidFill>
                  <a:srgbClr val="002060"/>
                </a:solidFill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7236295" y="1268760"/>
              <a:ext cx="1440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500" dirty="0" smtClean="0">
                  <a:solidFill>
                    <a:srgbClr val="002060"/>
                  </a:solidFill>
                </a:rPr>
                <a:t>Gemelo digital de producción</a:t>
              </a:r>
              <a:endParaRPr lang="es-VE" sz="1500" dirty="0">
                <a:solidFill>
                  <a:srgbClr val="002060"/>
                </a:solidFill>
              </a:endParaRPr>
            </a:p>
          </p:txBody>
        </p:sp>
        <p:sp>
          <p:nvSpPr>
            <p:cNvPr id="3" name="2 CuadroTexto"/>
            <p:cNvSpPr txBox="1"/>
            <p:nvPr/>
          </p:nvSpPr>
          <p:spPr>
            <a:xfrm>
              <a:off x="7236294" y="2492896"/>
              <a:ext cx="144015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500" dirty="0" smtClean="0">
                  <a:solidFill>
                    <a:srgbClr val="002060"/>
                  </a:solidFill>
                </a:rPr>
                <a:t>Gemelo digital de las unidades en producción</a:t>
              </a:r>
              <a:endParaRPr lang="es-VE" sz="15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0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31" name="30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048" y="6400800"/>
              <a:ext cx="257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19 Grupo"/>
            <p:cNvGrpSpPr/>
            <p:nvPr/>
          </p:nvGrpSpPr>
          <p:grpSpPr>
            <a:xfrm>
              <a:off x="4461916" y="188640"/>
              <a:ext cx="3905414" cy="6505911"/>
              <a:chOff x="4461916" y="188640"/>
              <a:chExt cx="3905414" cy="6505911"/>
            </a:xfrm>
          </p:grpSpPr>
          <p:grpSp>
            <p:nvGrpSpPr>
              <p:cNvPr id="3" name="2 Grupo"/>
              <p:cNvGrpSpPr/>
              <p:nvPr/>
            </p:nvGrpSpPr>
            <p:grpSpPr>
              <a:xfrm>
                <a:off x="4461916" y="386786"/>
                <a:ext cx="270307" cy="6307765"/>
                <a:chOff x="4461916" y="980728"/>
                <a:chExt cx="270307" cy="6307765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913" r="2212" b="866"/>
                <a:stretch/>
              </p:blipFill>
              <p:spPr bwMode="auto">
                <a:xfrm>
                  <a:off x="4461916" y="2708920"/>
                  <a:ext cx="224791" cy="45795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4461916" y="980728"/>
                  <a:ext cx="190500" cy="1371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30" name="Picture 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5048" y="2346588"/>
                  <a:ext cx="257175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3246" y="5804429"/>
                <a:ext cx="161925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3 Rectángulo"/>
              <p:cNvSpPr/>
              <p:nvPr/>
            </p:nvSpPr>
            <p:spPr>
              <a:xfrm>
                <a:off x="4686707" y="188640"/>
                <a:ext cx="13574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Motivación</a:t>
                </a:r>
              </a:p>
            </p:txBody>
          </p:sp>
          <p:sp>
            <p:nvSpPr>
              <p:cNvPr id="8" name="7 Rectángulo"/>
              <p:cNvSpPr/>
              <p:nvPr/>
            </p:nvSpPr>
            <p:spPr>
              <a:xfrm>
                <a:off x="4686707" y="865060"/>
                <a:ext cx="31537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Planteamiento del Problema</a:t>
                </a:r>
                <a:endParaRPr lang="es-VE" sz="2000" dirty="0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4686707" y="1469044"/>
                <a:ext cx="11716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Objetivos</a:t>
                </a:r>
                <a:endParaRPr lang="es-VE" sz="2000" dirty="0"/>
              </a:p>
            </p:txBody>
          </p:sp>
          <p:sp>
            <p:nvSpPr>
              <p:cNvPr id="10" name="9 Rectángulo"/>
              <p:cNvSpPr/>
              <p:nvPr/>
            </p:nvSpPr>
            <p:spPr>
              <a:xfrm>
                <a:off x="4686707" y="1992686"/>
                <a:ext cx="364753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Gemelo Digital en la Industria 4.0</a:t>
                </a:r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4686707" y="2597641"/>
                <a:ext cx="156440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Enfoque </a:t>
                </a:r>
                <a:r>
                  <a:rPr lang="es-VE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UHP</a:t>
                </a:r>
                <a:endParaRPr lang="es-VE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4686707" y="3280674"/>
                <a:ext cx="14640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VE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Hidrológicas</a:t>
                </a:r>
                <a:endParaRPr lang="es-VE" sz="2000" dirty="0"/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4686707" y="3879123"/>
                <a:ext cx="1624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Potabilización</a:t>
                </a:r>
                <a:endParaRPr lang="es-VE" sz="2000" dirty="0"/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4686707" y="4381516"/>
                <a:ext cx="142859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Caso de uso</a:t>
                </a: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4686707" y="4980440"/>
                <a:ext cx="164006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>
                    <a:solidFill>
                      <a:schemeClr val="tx2">
                        <a:lumMod val="50000"/>
                      </a:schemeClr>
                    </a:solidFill>
                  </a:rPr>
                  <a:t>Demostración</a:t>
                </a:r>
              </a:p>
            </p:txBody>
          </p:sp>
          <p:sp>
            <p:nvSpPr>
              <p:cNvPr id="19" name="18 Rectángulo"/>
              <p:cNvSpPr/>
              <p:nvPr/>
            </p:nvSpPr>
            <p:spPr>
              <a:xfrm>
                <a:off x="4686707" y="5600670"/>
                <a:ext cx="368062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VE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Conclusiones y Recomendaciones</a:t>
                </a:r>
                <a:endParaRPr lang="es-VE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32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74550" y="3370516"/>
              <a:ext cx="201898" cy="220420"/>
            </a:xfrm>
            <a:prstGeom prst="flowChartConnector">
              <a:avLst/>
            </a:prstGeom>
            <a:noFill/>
            <a:ln w="38100">
              <a:solidFill>
                <a:srgbClr val="FBA905"/>
              </a:solidFill>
            </a:ln>
            <a:effectLst>
              <a:glow rad="50800">
                <a:srgbClr val="FBA905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0338"/>
            <a:ext cx="9144001" cy="460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Hidrológicas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3314" name="Picture 2" descr="D:\Documents\Tesis\digital-twin-prop\proyecto_YsisLacruz\figures\2water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01" y="2142727"/>
            <a:ext cx="6993795" cy="456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15751" y="876062"/>
            <a:ext cx="85124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srgbClr val="002060"/>
                </a:solidFill>
                <a:latin typeface="+mj-lt"/>
              </a:rPr>
              <a:t>Las hidrológicas son una empresa de servicio cuya misión es proporcionar agua potable a una población, utilizando para ello las fuentes que proporciona la naturaleza, procesando el agua y devolviéndola al ambiente. </a:t>
            </a:r>
          </a:p>
        </p:txBody>
      </p:sp>
    </p:spTree>
    <p:extLst>
      <p:ext uri="{BB962C8B-B14F-4D97-AF65-F5344CB8AC3E}">
        <p14:creationId xmlns:p14="http://schemas.microsoft.com/office/powerpoint/2010/main" val="268994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1936"/>
            <a:ext cx="9144001" cy="347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Cadena de Valor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2855682" y="3140968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3" descr="D:\Documents\Tesis\digital-twin-prop\proyecto_YsisLacruz\figures\3valuechainhyd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48" y="1052736"/>
            <a:ext cx="8724103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Hidrológicas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UHP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Hidrológicas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050" name="Picture 2" descr="D:\Documents\Tesis\digital-twin-prop\proyecto_YsisLacruz\figures\3holonichyd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1" y="908720"/>
            <a:ext cx="7496001" cy="543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2" name="21 Conector"/>
            <p:cNvSpPr/>
            <p:nvPr/>
          </p:nvSpPr>
          <p:spPr>
            <a:xfrm>
              <a:off x="4474550" y="3960258"/>
              <a:ext cx="201898" cy="220420"/>
            </a:xfrm>
            <a:prstGeom prst="flowChartConnector">
              <a:avLst/>
            </a:prstGeom>
            <a:noFill/>
            <a:ln w="38100">
              <a:solidFill>
                <a:schemeClr val="accent3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Potabilización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7" name="Picture 2" descr="D:\Documents\Tesis\digital-twin-prop\Plano de instrumentación del proces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1"/>
          <a:stretch/>
        </p:blipFill>
        <p:spPr bwMode="auto">
          <a:xfrm>
            <a:off x="-7502" y="3133598"/>
            <a:ext cx="9151501" cy="3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64704"/>
            <a:ext cx="7488832" cy="203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:\Documents\Tesis\digital-twin-prop\proyecto_YsisLacruz\figures\2pot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81" y="642460"/>
            <a:ext cx="1726347" cy="168146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     Parámetros de Calidad de Agua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755576" y="908720"/>
            <a:ext cx="7560840" cy="206210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Turbidez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 </a:t>
            </a:r>
          </a:p>
          <a:p>
            <a:pPr marL="285750" indent="-285750" algn="just">
              <a:buFont typeface="Calibri" panose="020F0502020204030204" pitchFamily="34" charset="0"/>
              <a:buChar char="‐"/>
            </a:pPr>
            <a:r>
              <a:rPr lang="es-VE" dirty="0" smtClean="0">
                <a:latin typeface="+mj-lt"/>
              </a:rPr>
              <a:t>Grado </a:t>
            </a:r>
            <a:r>
              <a:rPr lang="es-VE" dirty="0">
                <a:latin typeface="+mj-lt"/>
              </a:rPr>
              <a:t>en el cual el agua pierde su transparencia debido a </a:t>
            </a:r>
            <a:r>
              <a:rPr lang="es-VE" dirty="0" smtClean="0">
                <a:latin typeface="+mj-lt"/>
              </a:rPr>
              <a:t>la presencia </a:t>
            </a:r>
            <a:r>
              <a:rPr lang="es-VE" dirty="0">
                <a:latin typeface="+mj-lt"/>
              </a:rPr>
              <a:t>de </a:t>
            </a:r>
            <a:r>
              <a:rPr lang="es-VE" dirty="0" smtClean="0">
                <a:latin typeface="+mj-lt"/>
              </a:rPr>
              <a:t>partículas </a:t>
            </a:r>
            <a:r>
              <a:rPr lang="es-VE" dirty="0">
                <a:latin typeface="+mj-lt"/>
              </a:rPr>
              <a:t>en </a:t>
            </a:r>
            <a:r>
              <a:rPr lang="es-VE" dirty="0" smtClean="0">
                <a:latin typeface="+mj-lt"/>
              </a:rPr>
              <a:t>suspensión.</a:t>
            </a:r>
          </a:p>
          <a:p>
            <a:pPr marL="285750" indent="-285750" algn="just">
              <a:buFontTx/>
              <a:buChar char="-"/>
            </a:pPr>
            <a:r>
              <a:rPr lang="es-VE" dirty="0" smtClean="0">
                <a:solidFill>
                  <a:schemeClr val="tx1"/>
                </a:solidFill>
                <a:latin typeface="+mj-lt"/>
              </a:rPr>
              <a:t>Agua cruda menor a </a:t>
            </a:r>
            <a:r>
              <a:rPr lang="es-VE" dirty="0" smtClean="0">
                <a:latin typeface="+mj-lt"/>
              </a:rPr>
              <a:t>100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 NTU. </a:t>
            </a:r>
            <a:r>
              <a:rPr lang="es-VE" dirty="0" smtClean="0">
                <a:latin typeface="+mj-lt"/>
              </a:rPr>
              <a:t>De </a:t>
            </a:r>
            <a:r>
              <a:rPr lang="es-VE" dirty="0">
                <a:latin typeface="+mj-lt"/>
              </a:rPr>
              <a:t>superar los </a:t>
            </a:r>
            <a:r>
              <a:rPr lang="es-VE" dirty="0" smtClean="0">
                <a:latin typeface="+mj-lt"/>
              </a:rPr>
              <a:t>100 </a:t>
            </a:r>
            <a:r>
              <a:rPr lang="es-VE" dirty="0">
                <a:latin typeface="+mj-lt"/>
              </a:rPr>
              <a:t>NTU, se requiere mayor cantidad de coagulante, afectando costos</a:t>
            </a:r>
            <a:r>
              <a:rPr lang="es-VE" dirty="0" smtClean="0">
                <a:latin typeface="+mj-lt"/>
              </a:rPr>
              <a:t>.</a:t>
            </a:r>
            <a:endParaRPr lang="es-VE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s-VE" dirty="0" smtClean="0">
                <a:solidFill>
                  <a:schemeClr val="tx1"/>
                </a:solidFill>
                <a:latin typeface="+mj-lt"/>
              </a:rPr>
              <a:t>Consumo humano </a:t>
            </a:r>
            <a:r>
              <a:rPr lang="es-VE" dirty="0" smtClean="0">
                <a:latin typeface="+mj-lt"/>
              </a:rPr>
              <a:t>a menos de 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2 NTU.</a:t>
            </a:r>
          </a:p>
          <a:p>
            <a:pPr marL="285750" indent="-285750" algn="just">
              <a:buFontTx/>
              <a:buChar char="-"/>
            </a:pPr>
            <a:r>
              <a:rPr lang="es-VE" dirty="0" smtClean="0">
                <a:latin typeface="+mj-lt"/>
              </a:rPr>
              <a:t>Instrumento: </a:t>
            </a:r>
            <a:r>
              <a:rPr lang="es-VE" dirty="0" err="1" smtClean="0">
                <a:latin typeface="+mj-lt"/>
              </a:rPr>
              <a:t>Turbidímetro</a:t>
            </a:r>
            <a:r>
              <a:rPr lang="es-VE" dirty="0" smtClean="0">
                <a:latin typeface="+mj-lt"/>
              </a:rPr>
              <a:t>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55576" y="3258269"/>
            <a:ext cx="7560840" cy="153888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Color Aparente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271463" indent="-271463" algn="just">
              <a:buFont typeface="Calibri" panose="020F0502020204030204" pitchFamily="34" charset="0"/>
              <a:buChar char="‐"/>
            </a:pPr>
            <a:r>
              <a:rPr lang="es-VE" dirty="0" smtClean="0">
                <a:latin typeface="+mj-lt"/>
              </a:rPr>
              <a:t>Depende tanto </a:t>
            </a:r>
            <a:r>
              <a:rPr lang="es-VE" dirty="0">
                <a:latin typeface="+mj-lt"/>
              </a:rPr>
              <a:t>de las sustancias que se encuentren </a:t>
            </a:r>
            <a:r>
              <a:rPr lang="es-VE" dirty="0" smtClean="0">
                <a:latin typeface="+mj-lt"/>
              </a:rPr>
              <a:t>disueltas, como </a:t>
            </a:r>
            <a:r>
              <a:rPr lang="es-VE" dirty="0">
                <a:latin typeface="+mj-lt"/>
              </a:rPr>
              <a:t>de las </a:t>
            </a:r>
            <a:r>
              <a:rPr lang="es-VE" dirty="0" smtClean="0">
                <a:latin typeface="+mj-lt"/>
              </a:rPr>
              <a:t>partículas </a:t>
            </a:r>
            <a:r>
              <a:rPr lang="es-VE" dirty="0">
                <a:latin typeface="+mj-lt"/>
              </a:rPr>
              <a:t>que se encuentren en </a:t>
            </a:r>
            <a:r>
              <a:rPr lang="es-VE" dirty="0" smtClean="0">
                <a:latin typeface="+mj-lt"/>
              </a:rPr>
              <a:t>suspensión.</a:t>
            </a:r>
          </a:p>
          <a:p>
            <a:pPr marL="271463" indent="-271463" algn="just">
              <a:buFontTx/>
              <a:buChar char="-"/>
            </a:pPr>
            <a:r>
              <a:rPr lang="es-VE" dirty="0">
                <a:latin typeface="+mj-lt"/>
              </a:rPr>
              <a:t>A</a:t>
            </a:r>
            <a:r>
              <a:rPr lang="es-VE" dirty="0" smtClean="0">
                <a:latin typeface="+mj-lt"/>
              </a:rPr>
              <a:t>guas potabilizadas menor a 15 PCU.</a:t>
            </a:r>
          </a:p>
          <a:p>
            <a:pPr marL="271463" indent="-271463" algn="just">
              <a:buFontTx/>
              <a:buChar char="-"/>
            </a:pPr>
            <a:r>
              <a:rPr lang="es-VE" dirty="0" smtClean="0">
                <a:latin typeface="+mj-lt"/>
              </a:rPr>
              <a:t>Instrumento: Espectrofotómetro.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55576" y="5117564"/>
            <a:ext cx="7560840" cy="123110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pH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271463" indent="-271463" algn="just">
              <a:buFont typeface="Calibri" panose="020F0502020204030204" pitchFamily="34" charset="0"/>
              <a:buChar char="‐"/>
            </a:pPr>
            <a:r>
              <a:rPr lang="es-VE" dirty="0" smtClean="0">
                <a:latin typeface="+mj-lt"/>
              </a:rPr>
              <a:t>Grado </a:t>
            </a:r>
            <a:r>
              <a:rPr lang="es-VE" dirty="0">
                <a:latin typeface="+mj-lt"/>
              </a:rPr>
              <a:t>de acidez o basicidad de una </a:t>
            </a:r>
            <a:r>
              <a:rPr lang="es-VE" dirty="0" smtClean="0">
                <a:latin typeface="+mj-lt"/>
              </a:rPr>
              <a:t>solución.</a:t>
            </a:r>
          </a:p>
          <a:p>
            <a:pPr marL="271463" indent="-271463" algn="just">
              <a:buFontTx/>
              <a:buChar char="-"/>
            </a:pPr>
            <a:r>
              <a:rPr lang="es-VE" dirty="0" smtClean="0">
                <a:solidFill>
                  <a:schemeClr val="tx1"/>
                </a:solidFill>
                <a:latin typeface="+mj-lt"/>
              </a:rPr>
              <a:t>Valores entre 6,9 y 9.</a:t>
            </a:r>
          </a:p>
          <a:p>
            <a:pPr marL="271463" indent="-271463" algn="just">
              <a:buFontTx/>
              <a:buChar char="-"/>
            </a:pPr>
            <a:r>
              <a:rPr lang="es-VE" dirty="0" smtClean="0">
                <a:latin typeface="+mj-lt"/>
              </a:rPr>
              <a:t>Instrumento: pH-metro.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     Prueba de Jarras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9" name="8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54966" y="882586"/>
            <a:ext cx="4158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/>
              <a:t>Proporciona </a:t>
            </a:r>
            <a:r>
              <a:rPr lang="es-VE" dirty="0"/>
              <a:t>los </a:t>
            </a:r>
            <a:r>
              <a:rPr lang="es-VE" dirty="0" smtClean="0"/>
              <a:t>rangos óptimos </a:t>
            </a:r>
            <a:r>
              <a:rPr lang="es-VE" dirty="0"/>
              <a:t>de la dosis de coagulante </a:t>
            </a:r>
            <a:r>
              <a:rPr lang="es-VE" dirty="0" smtClean="0"/>
              <a:t>según las condiciones </a:t>
            </a:r>
            <a:r>
              <a:rPr lang="es-VE" dirty="0"/>
              <a:t>de agua a tratar, para llevar a </a:t>
            </a:r>
            <a:r>
              <a:rPr lang="es-VE" dirty="0" smtClean="0"/>
              <a:t>cabo la coagulación</a:t>
            </a:r>
            <a:endParaRPr lang="es-VE" dirty="0"/>
          </a:p>
        </p:txBody>
      </p:sp>
      <p:sp>
        <p:nvSpPr>
          <p:cNvPr id="4" name="3 Rectángulo"/>
          <p:cNvSpPr/>
          <p:nvPr/>
        </p:nvSpPr>
        <p:spPr>
          <a:xfrm>
            <a:off x="4572000" y="882586"/>
            <a:ext cx="4392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/>
              <a:t>Simula </a:t>
            </a:r>
            <a:r>
              <a:rPr lang="es-VE" dirty="0"/>
              <a:t>las condiciones en que se realiza </a:t>
            </a:r>
            <a:r>
              <a:rPr lang="es-VE" dirty="0" smtClean="0"/>
              <a:t>el proceso </a:t>
            </a:r>
            <a:r>
              <a:rPr lang="es-VE" dirty="0"/>
              <a:t>de </a:t>
            </a:r>
            <a:r>
              <a:rPr lang="es-VE" dirty="0" smtClean="0"/>
              <a:t>coagulación, floculación y sedimentación, </a:t>
            </a:r>
            <a:r>
              <a:rPr lang="es-VE" dirty="0"/>
              <a:t>partiendo </a:t>
            </a:r>
            <a:r>
              <a:rPr lang="es-VE" dirty="0" smtClean="0"/>
              <a:t>de varias muestras </a:t>
            </a:r>
            <a:r>
              <a:rPr lang="es-VE" dirty="0"/>
              <a:t>de agua cruda </a:t>
            </a:r>
            <a:r>
              <a:rPr lang="es-VE" dirty="0" smtClean="0"/>
              <a:t>y añadiendo </a:t>
            </a:r>
            <a:r>
              <a:rPr lang="es-VE" dirty="0"/>
              <a:t>en cada muestra </a:t>
            </a:r>
            <a:r>
              <a:rPr lang="es-VE" dirty="0" smtClean="0"/>
              <a:t>dosis diferentes de coagulante.</a:t>
            </a:r>
            <a:endParaRPr lang="es-VE" dirty="0"/>
          </a:p>
        </p:txBody>
      </p:sp>
      <p:pic>
        <p:nvPicPr>
          <p:cNvPr id="2050" name="Picture 2" descr="D:\Documents\Tesis\digital-twin-prop\proyecto_YsisLacruz\figures\3jarr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03" y="2924944"/>
            <a:ext cx="5553075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3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837012"/>
            <a:ext cx="3607570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Entrada</a:t>
            </a:r>
            <a:r>
              <a:rPr lang="es-VE" dirty="0" smtClean="0">
                <a:solidFill>
                  <a:srgbClr val="002060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Agua cruda, captada de una fuente.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817764"/>
            <a:ext cx="6626290" cy="1754326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Proceso</a:t>
            </a:r>
            <a:r>
              <a:rPr lang="es-VE" dirty="0" smtClean="0">
                <a:solidFill>
                  <a:srgbClr val="002060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Se trata de realizar una mezcla rápida mientras se añaden los químicos coagulantes.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El tiempo de residencia es corto, dependerá del flujo de entrada adecuado al resalto hidráulico existente.</a:t>
            </a:r>
          </a:p>
          <a:p>
            <a:pPr algn="just"/>
            <a:r>
              <a:rPr lang="es-VE" dirty="0" smtClean="0">
                <a:latin typeface="+mj-lt"/>
              </a:rPr>
              <a:t>Los químicos permiten la reacción de las partículas coloidales.</a:t>
            </a:r>
            <a:endParaRPr lang="es-VE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868144" y="3789040"/>
            <a:ext cx="3168352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Salida</a:t>
            </a:r>
            <a:r>
              <a:rPr lang="es-VE" dirty="0" smtClean="0">
                <a:solidFill>
                  <a:srgbClr val="002060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Agua con químicos coagulantes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9 Imagen" descr="Imagen relacionada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9"/>
          <a:stretch/>
        </p:blipFill>
        <p:spPr bwMode="auto">
          <a:xfrm>
            <a:off x="2268909" y="690964"/>
            <a:ext cx="4463719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11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3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 de la Unidad de Coagulación</a:t>
            </a:r>
            <a:endParaRPr lang="es-VE" sz="23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0001"/>
              </p:ext>
            </p:extLst>
          </p:nvPr>
        </p:nvGraphicFramePr>
        <p:xfrm>
          <a:off x="307976" y="1052736"/>
          <a:ext cx="8512496" cy="5150466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Fluido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100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Cantidad</a:t>
                      </a:r>
                      <a:r>
                        <a:rPr lang="es-VE" sz="1500" baseline="0" dirty="0" smtClean="0"/>
                        <a:t> suficiente de químicos para adicionar.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Cantidad</a:t>
                      </a:r>
                      <a:r>
                        <a:rPr lang="es-VE" sz="1700" baseline="0" dirty="0" smtClean="0"/>
                        <a:t> de coagulante adecuada.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Qi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dirty="0" smtClean="0"/>
                        <a:t>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NTU &gt; 100</a:t>
                      </a:r>
                    </a:p>
                    <a:p>
                      <a:r>
                        <a:rPr lang="es-VE" sz="1700" baseline="0" dirty="0" smtClean="0"/>
                        <a:t>pH &lt; 6,5 , pH &gt;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Cantidad limitada o nula de químicos para adicionar.</a:t>
                      </a:r>
                    </a:p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baseline="0" dirty="0" smtClean="0"/>
                        <a:t>Cantidad de coagulante fuera del rango ideal.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12 CuadroTexto"/>
          <p:cNvSpPr txBox="1"/>
          <p:nvPr/>
        </p:nvSpPr>
        <p:spPr>
          <a:xfrm>
            <a:off x="307975" y="6342392"/>
            <a:ext cx="272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Qp</a:t>
            </a:r>
            <a:r>
              <a:rPr lang="es-VE" dirty="0" smtClean="0"/>
              <a:t> = Caudal de producción</a:t>
            </a:r>
            <a:endParaRPr lang="es-VE" dirty="0"/>
          </a:p>
        </p:txBody>
      </p:sp>
      <p:sp>
        <p:nvSpPr>
          <p:cNvPr id="7" name="6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" name="1 Conector"/>
            <p:cNvSpPr/>
            <p:nvPr/>
          </p:nvSpPr>
          <p:spPr>
            <a:xfrm>
              <a:off x="4471527" y="354794"/>
              <a:ext cx="201898" cy="220420"/>
            </a:xfrm>
            <a:prstGeom prst="flowChartConnector">
              <a:avLst/>
            </a:prstGeom>
            <a:noFill/>
            <a:ln w="38100">
              <a:solidFill>
                <a:srgbClr val="0070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5678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Floculación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847981"/>
            <a:ext cx="2383434" cy="92333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Entrada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Agua con coagulante + químicos añadidos.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817764"/>
            <a:ext cx="6626290" cy="1754326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Proceso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Se realiza una mezcla lenta para permitir la aglomeración de partículas coloidales.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Tiempo de retención entre 20 y 30 min.</a:t>
            </a:r>
          </a:p>
          <a:p>
            <a:pPr algn="just"/>
            <a:r>
              <a:rPr lang="es-VE" dirty="0" smtClean="0">
                <a:latin typeface="+mj-lt"/>
              </a:rPr>
              <a:t>Agitador </a:t>
            </a:r>
            <a:r>
              <a:rPr lang="es-VE" dirty="0" smtClean="0">
                <a:latin typeface="+mj-lt"/>
              </a:rPr>
              <a:t>mecánico, se regula la </a:t>
            </a:r>
            <a:r>
              <a:rPr lang="es-VE" dirty="0" smtClean="0">
                <a:latin typeface="+mj-lt"/>
              </a:rPr>
              <a:t>frecuencia según cálculos de </a:t>
            </a:r>
            <a:r>
              <a:rPr lang="es-VE" dirty="0" smtClean="0">
                <a:latin typeface="+mj-lt"/>
              </a:rPr>
              <a:t>laboratorio.</a:t>
            </a:r>
            <a:endParaRPr lang="es-VE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732240" y="3800009"/>
            <a:ext cx="196084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Salida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Agua con </a:t>
            </a:r>
            <a:r>
              <a:rPr lang="es-VE" dirty="0" err="1" smtClean="0">
                <a:latin typeface="+mj-lt"/>
              </a:rPr>
              <a:t>flóculos</a:t>
            </a:r>
            <a:r>
              <a:rPr lang="es-VE" dirty="0" smtClean="0">
                <a:latin typeface="+mj-lt"/>
              </a:rPr>
              <a:t>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 t="36425" r="14921" b="20655"/>
          <a:stretch/>
        </p:blipFill>
        <p:spPr bwMode="auto">
          <a:xfrm>
            <a:off x="899592" y="1052736"/>
            <a:ext cx="7367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3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 de la Unidad </a:t>
            </a:r>
            <a:r>
              <a:rPr lang="es-VE" sz="23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Floculación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2053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Fluido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100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tanque adecuado.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Mezclador mecánico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Cumplimiento</a:t>
                      </a:r>
                      <a:r>
                        <a:rPr lang="es-VE" sz="1700" baseline="0" dirty="0" smtClean="0"/>
                        <a:t> del gradiente de velocidad y tiempo de retención, según los cálculos.</a:t>
                      </a:r>
                      <a:endParaRPr lang="es-VE" sz="1700" dirty="0" smtClean="0"/>
                    </a:p>
                    <a:p>
                      <a:pPr algn="just"/>
                      <a:r>
                        <a:rPr lang="es-VE" sz="1700" dirty="0" smtClean="0"/>
                        <a:t>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Qi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dirty="0" smtClean="0"/>
                        <a:t>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NTU &gt; 100</a:t>
                      </a:r>
                    </a:p>
                    <a:p>
                      <a:r>
                        <a:rPr lang="es-VE" sz="1700" baseline="0" dirty="0" smtClean="0"/>
                        <a:t>pH &lt; 6,5 , pH &gt; 9</a:t>
                      </a:r>
                    </a:p>
                    <a:p>
                      <a:r>
                        <a:rPr lang="es-VE" sz="1700" baseline="0" dirty="0" smtClean="0"/>
                        <a:t>Nivel por debajo o por encima del ideal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Poca 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 (denota falla en cálculos</a:t>
                      </a:r>
                      <a:r>
                        <a:rPr lang="es-VE" sz="1700" baseline="0" dirty="0" smtClean="0"/>
                        <a:t> de gradiente, frecuencia de aspas o coagulante de la unidad anterior)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50285"/>
            <a:ext cx="6876257" cy="398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</a:t>
            </a:r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Sedimentación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307975" y="2846461"/>
            <a:ext cx="2887490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Entrada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Agua con </a:t>
            </a:r>
            <a:r>
              <a:rPr lang="es-VE" dirty="0" err="1" smtClean="0">
                <a:solidFill>
                  <a:schemeClr val="tx1"/>
                </a:solidFill>
                <a:latin typeface="+mj-lt"/>
              </a:rPr>
              <a:t>flóculos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 formados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202085" y="3856980"/>
            <a:ext cx="6626290" cy="230832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Proceso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Tiempo de retención entre 2 y 4 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h.</a:t>
            </a:r>
            <a:endParaRPr lang="es-VE" dirty="0" smtClean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s-VE" dirty="0" smtClean="0">
                <a:latin typeface="+mj-lt"/>
              </a:rPr>
              <a:t>El flujo que pasa a la siguiente unidad es recolectado por canales en la parte superior del tanque.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Es necesario realizar descarga de lodos periódicamente, dependiendo de la calidad de la fuente.</a:t>
            </a:r>
          </a:p>
          <a:p>
            <a:pPr algn="just"/>
            <a:r>
              <a:rPr lang="es-VE" dirty="0" smtClean="0">
                <a:latin typeface="+mj-lt"/>
              </a:rPr>
              <a:t>La condición de descarga será determinada por la turbidez o la altura en el tanque.</a:t>
            </a:r>
            <a:endParaRPr lang="es-VE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3094" y="2846461"/>
            <a:ext cx="268092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Salida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Agua laminar sin </a:t>
            </a:r>
            <a:r>
              <a:rPr lang="es-VE" dirty="0" err="1" smtClean="0">
                <a:latin typeface="+mj-lt"/>
              </a:rPr>
              <a:t>flóculos</a:t>
            </a:r>
            <a:r>
              <a:rPr lang="es-VE" dirty="0" smtClean="0">
                <a:latin typeface="+mj-lt"/>
              </a:rPr>
              <a:t>.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602" name="Picture 2" descr="D:\Downloads\Hazen-2 sediment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00" y="685675"/>
            <a:ext cx="2993860" cy="2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2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 de la Unidad </a:t>
            </a:r>
            <a:r>
              <a:rPr lang="es-VE" sz="22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Sedimentación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577173"/>
              </p:ext>
            </p:extLst>
          </p:nvPr>
        </p:nvGraphicFramePr>
        <p:xfrm>
          <a:off x="307976" y="1052736"/>
          <a:ext cx="8512496" cy="582168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Fluido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10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Cumplimiento</a:t>
                      </a:r>
                      <a:r>
                        <a:rPr lang="es-VE" sz="1700" baseline="0" dirty="0" smtClean="0"/>
                        <a:t> del gradiente de velocidad y tiempo de retención, según los cálculos.</a:t>
                      </a:r>
                      <a:endParaRPr lang="es-VE" sz="1700" dirty="0" smtClean="0"/>
                    </a:p>
                    <a:p>
                      <a:pPr algn="just"/>
                      <a:r>
                        <a:rPr lang="es-VE" sz="1700" dirty="0" smtClean="0"/>
                        <a:t>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10</a:t>
                      </a:r>
                    </a:p>
                    <a:p>
                      <a:r>
                        <a:rPr lang="es-VE" sz="1600" baseline="0" dirty="0" smtClean="0"/>
                        <a:t>pH &lt; 6,5 , pH &gt; 9</a:t>
                      </a:r>
                    </a:p>
                    <a:p>
                      <a:r>
                        <a:rPr lang="es-VE" sz="1600" baseline="0" dirty="0" smtClean="0"/>
                        <a:t>Nivel del agua por encima por de lo esperado.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Poca 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 (denota falla en cálculos</a:t>
                      </a:r>
                      <a:r>
                        <a:rPr lang="es-VE" sz="1700" baseline="0" dirty="0" smtClean="0"/>
                        <a:t> de gradiente, frecuencia de aspas o coagulante de la unidad anterior)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  <a:p>
                      <a:r>
                        <a:rPr lang="es-VE" sz="1700" baseline="0" dirty="0" smtClean="0">
                          <a:sym typeface="Symbol"/>
                        </a:rPr>
                        <a:t>Nivel del tanque por debajo de lo esperado, el proceso se detiene.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o imposibilidad de realizar el vaciado de lodos.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195736" y="172822"/>
            <a:ext cx="6948265" cy="347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</a:t>
            </a:r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Filtración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Entrada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Agua clarificada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077072"/>
            <a:ext cx="6626290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Proceso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Se hace pasar el agua por un medio poroso para retener los sólidos que la decantación no logró remover.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Tiempo de filtrado en filtros rápidos 120-360 m3/m2/día.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Es necesario realizar </a:t>
            </a:r>
            <a:r>
              <a:rPr lang="es-VE" dirty="0" err="1" smtClean="0">
                <a:solidFill>
                  <a:schemeClr val="tx1"/>
                </a:solidFill>
                <a:latin typeface="+mj-lt"/>
              </a:rPr>
              <a:t>retrolavados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 periódicamente con agua ya purificada, dependiendo de la calidad de la fuente, buscando que el gasto del recurso sea mínimo.</a:t>
            </a:r>
          </a:p>
          <a:p>
            <a:pPr algn="just"/>
            <a:r>
              <a:rPr lang="es-VE" dirty="0" smtClean="0">
                <a:latin typeface="+mj-lt"/>
              </a:rPr>
              <a:t>La condición de lavado será determinada por la turbidez o la altura en el tanque.</a:t>
            </a:r>
            <a:endParaRPr lang="es-VE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Salida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Agua sin sedimentos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81" y="941461"/>
            <a:ext cx="4562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4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 de la Unidad </a:t>
            </a:r>
            <a:r>
              <a:rPr lang="es-VE" sz="24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Filtración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327857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Fluido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5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Lecho filtrante no colmatado.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Tiempo de retención ideal para evitar el aumento del nivel</a:t>
                      </a:r>
                      <a:r>
                        <a:rPr lang="es-VE" sz="1700" baseline="0" dirty="0" smtClean="0"/>
                        <a:t>.</a:t>
                      </a:r>
                    </a:p>
                    <a:p>
                      <a:pPr algn="just"/>
                      <a:endParaRPr lang="es-VE" sz="1700" dirty="0" smtClean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5</a:t>
                      </a:r>
                    </a:p>
                    <a:p>
                      <a:r>
                        <a:rPr lang="es-VE" sz="1600" baseline="0" dirty="0" smtClean="0"/>
                        <a:t>pH &lt; 6,5 , pH &gt; 9</a:t>
                      </a:r>
                    </a:p>
                    <a:p>
                      <a:r>
                        <a:rPr lang="es-VE" sz="1600" baseline="0" dirty="0" smtClean="0"/>
                        <a:t>Nivel del agua por encima de lo esperado.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Tiempos</a:t>
                      </a:r>
                      <a:r>
                        <a:rPr lang="es-VE" sz="1700" baseline="0" dirty="0" smtClean="0"/>
                        <a:t> de retención altos, denota faltas previas en el proceso y pronta colmatación de filtros.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  <a:p>
                      <a:r>
                        <a:rPr lang="es-VE" sz="1700" dirty="0" smtClean="0"/>
                        <a:t>Nivel del agua en mínimo, se debe parar el proceso.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a tratar.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</a:t>
            </a:r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Desinfección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Entrada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Agua filtrada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077072"/>
            <a:ext cx="6626290" cy="1477328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Proceso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Se hace uso de agentes químicos que destruyen los microorganismos.</a:t>
            </a:r>
          </a:p>
          <a:p>
            <a:pPr algn="just"/>
            <a:r>
              <a:rPr lang="es-VE" dirty="0" smtClean="0">
                <a:solidFill>
                  <a:schemeClr val="tx1"/>
                </a:solidFill>
                <a:latin typeface="+mj-lt"/>
              </a:rPr>
              <a:t>Dosificación de desinfectante de forma constante, determinado en el laboratorio, según el cloro residual adecuado en distribución.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64633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b="1" dirty="0" smtClean="0">
                <a:solidFill>
                  <a:srgbClr val="002060"/>
                </a:solidFill>
                <a:latin typeface="+mj-lt"/>
              </a:rPr>
              <a:t>Salida</a:t>
            </a:r>
            <a:r>
              <a:rPr lang="es-VE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just"/>
            <a:r>
              <a:rPr lang="es-VE" dirty="0" smtClean="0">
                <a:latin typeface="+mj-lt"/>
              </a:rPr>
              <a:t>Agua potabilizada</a:t>
            </a:r>
            <a:endParaRPr lang="es-V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9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25" y="836712"/>
            <a:ext cx="2533288" cy="20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11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2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 de la Unidad </a:t>
            </a:r>
            <a:r>
              <a:rPr lang="es-VE" sz="22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 Desinfección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42837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</a:t>
                      </a:r>
                    </a:p>
                    <a:p>
                      <a:r>
                        <a:rPr lang="es-VE" sz="1700" dirty="0" smtClean="0"/>
                        <a:t>pH &lt;</a:t>
                      </a:r>
                      <a:r>
                        <a:rPr lang="es-VE" sz="1700" baseline="0" dirty="0" smtClean="0"/>
                        <a:t> 7,5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Químicos disponibles.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Cantidad ideal de químicos,</a:t>
                      </a:r>
                      <a:r>
                        <a:rPr lang="es-VE" sz="1700" baseline="0" dirty="0" smtClean="0"/>
                        <a:t> según estudios en el laboratorio.</a:t>
                      </a:r>
                    </a:p>
                    <a:p>
                      <a:pPr algn="just"/>
                      <a:endParaRPr lang="es-VE" sz="1700" dirty="0" smtClean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1</a:t>
                      </a:r>
                    </a:p>
                    <a:p>
                      <a:r>
                        <a:rPr lang="es-VE" sz="1600" baseline="0" dirty="0" smtClean="0"/>
                        <a:t>pH &lt; 5 , pH &gt; 7,5</a:t>
                      </a:r>
                    </a:p>
                    <a:p>
                      <a:r>
                        <a:rPr lang="es-VE" sz="1600" baseline="0" dirty="0" smtClean="0"/>
                        <a:t>Nivel del agua fuera del rango de operación.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Químicos limitados o nulos.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Fallas</a:t>
                      </a:r>
                      <a:r>
                        <a:rPr lang="es-VE" sz="1700" baseline="0" dirty="0" smtClean="0"/>
                        <a:t> en las cantidades de químicos a añadir.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a tratar.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67744" y="166328"/>
            <a:ext cx="6876257" cy="38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Esquemático Genérico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2530" name="Picture 2" descr="D:\Documents\Tesis\digital-twin-prop\proyecto_YsisLacruz\figures\4multipl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85"/>
          <a:stretch/>
        </p:blipFill>
        <p:spPr bwMode="auto">
          <a:xfrm rot="16200000">
            <a:off x="2578168" y="-1669448"/>
            <a:ext cx="3960439" cy="911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Documents\Tesis\digital-twin-prop\proyecto_YsisLacruz\figures\4multipl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2" t="85548"/>
          <a:stretch/>
        </p:blipFill>
        <p:spPr bwMode="auto">
          <a:xfrm>
            <a:off x="-96163" y="5063271"/>
            <a:ext cx="3794591" cy="18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-108520" y="0"/>
            <a:ext cx="2376264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Potabilización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837" y="908720"/>
            <a:ext cx="4857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09022" y="908720"/>
            <a:ext cx="4762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69815" y="937295"/>
            <a:ext cx="5619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84168" y="929921"/>
            <a:ext cx="3810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84368" y="924697"/>
            <a:ext cx="5619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63121" y="4562057"/>
              <a:ext cx="222088" cy="220420"/>
            </a:xfrm>
            <a:prstGeom prst="flowChartConnector">
              <a:avLst/>
            </a:prstGeom>
            <a:noFill/>
            <a:ln w="38100">
              <a:solidFill>
                <a:srgbClr val="2E9BA0"/>
              </a:solidFill>
            </a:ln>
            <a:effectLst>
              <a:glow rad="50800">
                <a:srgbClr val="2E9BA0">
                  <a:alpha val="4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4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24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Sistemas de Suministro de Agua Potable,</a:t>
            </a:r>
            <a:r>
              <a:rPr lang="es-VE" sz="24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24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hacia la I4.0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Motivación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72008" y="2293114"/>
            <a:ext cx="3347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buClr>
                <a:schemeClr val="accent6">
                  <a:lumMod val="75000"/>
                </a:schemeClr>
              </a:buClr>
              <a:buFont typeface="Calibri" panose="020F0502020204030204" pitchFamily="34" charset="0"/>
              <a:buChar char="‐"/>
            </a:pP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Perdida de agua por fugas.</a:t>
            </a:r>
          </a:p>
          <a:p>
            <a:pPr marL="182563" indent="-182563" algn="just">
              <a:buClr>
                <a:schemeClr val="accent6">
                  <a:lumMod val="75000"/>
                </a:schemeClr>
              </a:buClr>
              <a:buFont typeface="Calibri" panose="020F0502020204030204" pitchFamily="34" charset="0"/>
              <a:buChar char="‐"/>
            </a:pP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Ausencia de datos y/o análisis de datos en la empresa.</a:t>
            </a:r>
          </a:p>
          <a:p>
            <a:pPr marL="182563" indent="-182563" algn="just">
              <a:buClr>
                <a:schemeClr val="accent6">
                  <a:lumMod val="75000"/>
                </a:schemeClr>
              </a:buClr>
              <a:buFont typeface="Calibri" panose="020F0502020204030204" pitchFamily="34" charset="0"/>
              <a:buChar char="‐"/>
            </a:pP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Reparaciones reactivas y no planificadas.</a:t>
            </a:r>
          </a:p>
          <a:p>
            <a:pPr marL="182563" indent="-182563" algn="just">
              <a:buClr>
                <a:schemeClr val="accent6">
                  <a:lumMod val="75000"/>
                </a:schemeClr>
              </a:buClr>
              <a:buFont typeface="Calibri" panose="020F0502020204030204" pitchFamily="34" charset="0"/>
              <a:buChar char="‐"/>
            </a:pPr>
            <a:r>
              <a:rPr lang="es-VE" sz="2000" dirty="0" smtClean="0">
                <a:solidFill>
                  <a:srgbClr val="002060"/>
                </a:solidFill>
                <a:latin typeface="+mj-lt"/>
              </a:rPr>
              <a:t>Agua de baja calidad debido a tratamientos inadecuados.</a:t>
            </a:r>
            <a:endParaRPr lang="es-VE" sz="2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980079" y="5157192"/>
            <a:ext cx="1531722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6725464" y="6461496"/>
            <a:ext cx="2220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/>
              <a:t>(Foro Económico Mundial, 2018)</a:t>
            </a:r>
            <a:endParaRPr lang="es-VE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836712"/>
            <a:ext cx="56007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7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" y="166328"/>
            <a:ext cx="9144002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Caso de Uso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330588" y="4581128"/>
            <a:ext cx="3696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>
                <a:solidFill>
                  <a:srgbClr val="002060"/>
                </a:solidFill>
              </a:rPr>
              <a:t>Se toma como caso de estudio la Planta </a:t>
            </a:r>
            <a:r>
              <a:rPr lang="es-VE" dirty="0" smtClean="0">
                <a:solidFill>
                  <a:srgbClr val="002060"/>
                </a:solidFill>
              </a:rPr>
              <a:t>de Potabilización </a:t>
            </a:r>
            <a:r>
              <a:rPr lang="es-VE" dirty="0">
                <a:solidFill>
                  <a:srgbClr val="002060"/>
                </a:solidFill>
              </a:rPr>
              <a:t>"Dr. Eduardo </a:t>
            </a:r>
            <a:r>
              <a:rPr lang="es-VE" dirty="0" smtClean="0">
                <a:solidFill>
                  <a:srgbClr val="002060"/>
                </a:solidFill>
              </a:rPr>
              <a:t>Jáuregui”.</a:t>
            </a:r>
          </a:p>
          <a:p>
            <a:pPr algn="just"/>
            <a:endParaRPr lang="es-VE" dirty="0" smtClean="0">
              <a:solidFill>
                <a:srgbClr val="002060"/>
              </a:solidFill>
            </a:endParaRPr>
          </a:p>
          <a:p>
            <a:pPr algn="just"/>
            <a:endParaRPr lang="es-VE" dirty="0">
              <a:solidFill>
                <a:srgbClr val="002060"/>
              </a:solidFill>
            </a:endParaRPr>
          </a:p>
          <a:p>
            <a:pPr algn="just"/>
            <a:r>
              <a:rPr lang="es-VE" b="1" dirty="0" smtClean="0">
                <a:solidFill>
                  <a:srgbClr val="002060"/>
                </a:solidFill>
              </a:rPr>
              <a:t>Caudal de Producción: </a:t>
            </a:r>
            <a:r>
              <a:rPr lang="es-VE" dirty="0" smtClean="0">
                <a:solidFill>
                  <a:srgbClr val="002060"/>
                </a:solidFill>
              </a:rPr>
              <a:t>300 L/s.</a:t>
            </a:r>
            <a:endParaRPr lang="es-VE" dirty="0">
              <a:solidFill>
                <a:srgbClr val="002060"/>
              </a:solidFill>
            </a:endParaRPr>
          </a:p>
        </p:txBody>
      </p:sp>
      <p:pic>
        <p:nvPicPr>
          <p:cNvPr id="6" name="Picture 2" descr="D:\Downloads\DSC045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63" y="1051295"/>
            <a:ext cx="3366959" cy="252521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271563" y="5113626"/>
            <a:ext cx="2976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solidFill>
                  <a:srgbClr val="002060"/>
                </a:solidFill>
              </a:rPr>
              <a:t>1 Canal </a:t>
            </a:r>
            <a:r>
              <a:rPr lang="es-VE" dirty="0" err="1" smtClean="0">
                <a:solidFill>
                  <a:srgbClr val="002060"/>
                </a:solidFill>
              </a:rPr>
              <a:t>Parshall</a:t>
            </a:r>
            <a:endParaRPr lang="es-VE" dirty="0" smtClean="0">
              <a:solidFill>
                <a:srgbClr val="002060"/>
              </a:solidFill>
            </a:endParaRPr>
          </a:p>
          <a:p>
            <a:r>
              <a:rPr lang="es-VE" dirty="0" smtClean="0">
                <a:solidFill>
                  <a:srgbClr val="002060"/>
                </a:solidFill>
              </a:rPr>
              <a:t>2 </a:t>
            </a:r>
            <a:r>
              <a:rPr lang="es-VE" dirty="0" err="1" smtClean="0">
                <a:solidFill>
                  <a:srgbClr val="002060"/>
                </a:solidFill>
              </a:rPr>
              <a:t>Floculadores</a:t>
            </a:r>
            <a:r>
              <a:rPr lang="es-VE" dirty="0" smtClean="0">
                <a:solidFill>
                  <a:srgbClr val="002060"/>
                </a:solidFill>
              </a:rPr>
              <a:t> de dos cabinas</a:t>
            </a:r>
          </a:p>
          <a:p>
            <a:r>
              <a:rPr lang="es-VE" dirty="0" smtClean="0">
                <a:solidFill>
                  <a:srgbClr val="002060"/>
                </a:solidFill>
              </a:rPr>
              <a:t>2 Sedimentadores</a:t>
            </a:r>
          </a:p>
          <a:p>
            <a:r>
              <a:rPr lang="es-VE" dirty="0" smtClean="0">
                <a:solidFill>
                  <a:srgbClr val="002060"/>
                </a:solidFill>
              </a:rPr>
              <a:t>6 Filtros</a:t>
            </a:r>
          </a:p>
          <a:p>
            <a:r>
              <a:rPr lang="es-VE" dirty="0" smtClean="0">
                <a:solidFill>
                  <a:srgbClr val="002060"/>
                </a:solidFill>
              </a:rPr>
              <a:t>1 unidad de desinfección</a:t>
            </a:r>
            <a:endParaRPr lang="es-VE" dirty="0">
              <a:solidFill>
                <a:srgbClr val="00206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270782" y="45811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 smtClean="0">
                <a:solidFill>
                  <a:srgbClr val="002060"/>
                </a:solidFill>
              </a:rPr>
              <a:t>Consta de:</a:t>
            </a:r>
            <a:endParaRPr lang="es-VE" b="1" dirty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66763"/>
            <a:ext cx="4046373" cy="3094285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70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" y="166328"/>
            <a:ext cx="9144002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Discreto del Comportamiento de una Unidad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307974" y="1052736"/>
            <a:ext cx="33999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/>
              <a:t>Toda </a:t>
            </a:r>
            <a:r>
              <a:rPr lang="es-VE" sz="2000" dirty="0"/>
              <a:t>unidad inicia, opera y se detiene, asociado a estados de arranque, </a:t>
            </a:r>
            <a:r>
              <a:rPr lang="es-VE" sz="2000" dirty="0" smtClean="0"/>
              <a:t>operación y parada.</a:t>
            </a:r>
            <a:endParaRPr lang="es-VE" sz="2000" dirty="0"/>
          </a:p>
        </p:txBody>
      </p:sp>
      <p:sp>
        <p:nvSpPr>
          <p:cNvPr id="7" name="6 Rectángulo"/>
          <p:cNvSpPr/>
          <p:nvPr/>
        </p:nvSpPr>
        <p:spPr>
          <a:xfrm>
            <a:off x="4842283" y="1098902"/>
            <a:ext cx="1601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Arranque (A)</a:t>
            </a:r>
          </a:p>
          <a:p>
            <a:r>
              <a:rPr lang="pt-BR" dirty="0" smtClean="0"/>
              <a:t>Operando </a:t>
            </a:r>
            <a:r>
              <a:rPr lang="pt-BR" dirty="0"/>
              <a:t>(</a:t>
            </a:r>
            <a:r>
              <a:rPr lang="pt-BR" dirty="0" smtClean="0"/>
              <a:t>O)</a:t>
            </a:r>
          </a:p>
          <a:p>
            <a:r>
              <a:rPr lang="pt-BR" dirty="0" smtClean="0"/>
              <a:t>Parada </a:t>
            </a:r>
            <a:r>
              <a:rPr lang="pt-BR" dirty="0"/>
              <a:t>(P)</a:t>
            </a:r>
            <a:endParaRPr lang="es-VE" dirty="0"/>
          </a:p>
        </p:txBody>
      </p:sp>
      <p:sp>
        <p:nvSpPr>
          <p:cNvPr id="8" name="7 Rectángulo"/>
          <p:cNvSpPr/>
          <p:nvPr/>
        </p:nvSpPr>
        <p:spPr>
          <a:xfrm>
            <a:off x="6948264" y="1098902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Normal (N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/>
              <a:t>Degradado (D</a:t>
            </a:r>
            <a:r>
              <a:rPr lang="pt-BR" dirty="0" smtClean="0"/>
              <a:t>) </a:t>
            </a:r>
          </a:p>
          <a:p>
            <a:r>
              <a:rPr lang="pt-BR" dirty="0" err="1" smtClean="0"/>
              <a:t>Fallo</a:t>
            </a:r>
            <a:r>
              <a:rPr lang="pt-BR" dirty="0" smtClean="0"/>
              <a:t> </a:t>
            </a:r>
            <a:r>
              <a:rPr lang="pt-BR" dirty="0"/>
              <a:t>(F)</a:t>
            </a:r>
            <a:endParaRPr lang="es-VE" dirty="0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3851920" y="1560567"/>
            <a:ext cx="720080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10 Abrir llave"/>
          <p:cNvSpPr/>
          <p:nvPr/>
        </p:nvSpPr>
        <p:spPr>
          <a:xfrm>
            <a:off x="6660232" y="1128519"/>
            <a:ext cx="144016" cy="864096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24" y="3021335"/>
            <a:ext cx="5130873" cy="280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49" y="3140968"/>
            <a:ext cx="4058352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" y="166328"/>
            <a:ext cx="9144002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Genérico de un Tanque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36" y="764705"/>
            <a:ext cx="4578927" cy="16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5" y="2852936"/>
            <a:ext cx="4496549" cy="100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4221088"/>
            <a:ext cx="4496549" cy="92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5" y="5589240"/>
            <a:ext cx="4496549" cy="91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9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Propuesta de Gemelo Digital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339406" y="1300698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Unidad de Coagulación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39406" y="2969076"/>
            <a:ext cx="66262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Unidad de Sedimentación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35508" y="1700808"/>
            <a:ext cx="7030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Modelo continuo para determinar la dosis de coagulante a añadir.</a:t>
            </a:r>
          </a:p>
          <a:p>
            <a:r>
              <a:rPr lang="es-VE" sz="2000" dirty="0" smtClean="0">
                <a:latin typeface="+mj-lt"/>
              </a:rPr>
              <a:t>Modelo de Gestión de la unidad.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918609" y="3369186"/>
            <a:ext cx="5308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Comportamiento de la unidad, utilizando </a:t>
            </a:r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 smtClean="0">
                <a:latin typeface="+mj-lt"/>
              </a:rPr>
              <a:t>.</a:t>
            </a:r>
          </a:p>
          <a:p>
            <a:r>
              <a:rPr lang="es-VE" sz="2000" dirty="0" smtClean="0">
                <a:latin typeface="+mj-lt"/>
              </a:rPr>
              <a:t>Modelo de Gestión de la unidad.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15093" y="4685074"/>
            <a:ext cx="66262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Ambiente de </a:t>
            </a:r>
            <a:r>
              <a:rPr lang="es-VE" sz="2000" dirty="0" smtClean="0">
                <a:latin typeface="+mj-lt"/>
              </a:rPr>
              <a:t>simulación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94296" y="5085184"/>
            <a:ext cx="807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latin typeface="+mj-lt"/>
              </a:rPr>
              <a:t>Emulación de los comportamientos de las </a:t>
            </a:r>
            <a:r>
              <a:rPr lang="es-VE" sz="2000" dirty="0" smtClean="0">
                <a:latin typeface="+mj-lt"/>
              </a:rPr>
              <a:t>unidades, para el que se </a:t>
            </a:r>
            <a:r>
              <a:rPr lang="es-VE" sz="2000" dirty="0" smtClean="0">
                <a:latin typeface="+mj-lt"/>
              </a:rPr>
              <a:t>hará uso de Matlab, </a:t>
            </a:r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 smtClean="0">
                <a:latin typeface="+mj-lt"/>
              </a:rPr>
              <a:t> y un </a:t>
            </a:r>
            <a:r>
              <a:rPr lang="es-VE" sz="2000" dirty="0" err="1" smtClean="0">
                <a:latin typeface="+mj-lt"/>
              </a:rPr>
              <a:t>Toolkit</a:t>
            </a:r>
            <a:r>
              <a:rPr lang="es-VE" sz="2000" dirty="0">
                <a:latin typeface="+mj-lt"/>
              </a:rPr>
              <a:t> </a:t>
            </a:r>
            <a:r>
              <a:rPr lang="es-VE" sz="2000" dirty="0" smtClean="0">
                <a:latin typeface="+mj-lt"/>
              </a:rPr>
              <a:t>que integra ambas aplicaciones.</a:t>
            </a:r>
          </a:p>
        </p:txBody>
      </p:sp>
    </p:spTree>
    <p:extLst>
      <p:ext uri="{BB962C8B-B14F-4D97-AF65-F5344CB8AC3E}">
        <p14:creationId xmlns:p14="http://schemas.microsoft.com/office/powerpoint/2010/main" val="36696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Propuesta de Gemelo Digital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pSp>
        <p:nvGrpSpPr>
          <p:cNvPr id="13" name="12 Grupo"/>
          <p:cNvGrpSpPr/>
          <p:nvPr/>
        </p:nvGrpSpPr>
        <p:grpSpPr>
          <a:xfrm>
            <a:off x="4598154" y="1324073"/>
            <a:ext cx="4510349" cy="3033776"/>
            <a:chOff x="-6826" y="700412"/>
            <a:chExt cx="9173923" cy="615758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26" y="700412"/>
              <a:ext cx="7551737" cy="561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23 Rectángulo"/>
            <p:cNvSpPr/>
            <p:nvPr/>
          </p:nvSpPr>
          <p:spPr>
            <a:xfrm>
              <a:off x="-6826" y="6320162"/>
              <a:ext cx="6451034" cy="537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100" dirty="0" smtClean="0"/>
                <a:t>Proceso</a:t>
              </a:r>
              <a:endParaRPr lang="es-VE" sz="1100" dirty="0"/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7305663" y="2130752"/>
              <a:ext cx="1861434" cy="58090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VE" sz="1100" dirty="0">
                  <a:solidFill>
                    <a:srgbClr val="002060"/>
                  </a:solidFill>
                </a:rPr>
                <a:t>P</a:t>
              </a:r>
              <a:r>
                <a:rPr lang="es-VE" sz="1100" dirty="0" smtClean="0">
                  <a:solidFill>
                    <a:srgbClr val="002060"/>
                  </a:solidFill>
                </a:rPr>
                <a:t>roducción</a:t>
              </a:r>
              <a:endParaRPr lang="es-VE" sz="1100" dirty="0">
                <a:solidFill>
                  <a:srgbClr val="002060"/>
                </a:solidFill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7305665" y="3139037"/>
              <a:ext cx="1861432" cy="95678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VE" sz="1100" dirty="0">
                  <a:solidFill>
                    <a:srgbClr val="002060"/>
                  </a:solidFill>
                </a:rPr>
                <a:t>U</a:t>
              </a:r>
              <a:r>
                <a:rPr lang="es-VE" sz="1100" dirty="0" smtClean="0">
                  <a:solidFill>
                    <a:srgbClr val="002060"/>
                  </a:solidFill>
                </a:rPr>
                <a:t>nidades en producción</a:t>
              </a:r>
              <a:endParaRPr lang="es-VE" sz="1100" dirty="0">
                <a:solidFill>
                  <a:srgbClr val="002060"/>
                </a:solidFill>
              </a:endParaRPr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3126367" y="5939988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solidFill>
                  <a:srgbClr val="002060"/>
                </a:solidFill>
              </a:rPr>
              <a:t>MATLAB</a:t>
            </a:r>
            <a:endParaRPr lang="es-VE" dirty="0">
              <a:solidFill>
                <a:srgbClr val="00206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126367" y="5435932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>
                <a:solidFill>
                  <a:srgbClr val="002060"/>
                </a:solidFill>
              </a:rPr>
              <a:t>Epanet</a:t>
            </a:r>
            <a:endParaRPr lang="es-VE" dirty="0">
              <a:solidFill>
                <a:srgbClr val="002060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4206486" y="5528265"/>
            <a:ext cx="170172" cy="184666"/>
          </a:xfrm>
          <a:prstGeom prst="ellipse">
            <a:avLst/>
          </a:prstGeom>
          <a:solidFill>
            <a:srgbClr val="D94415"/>
          </a:solidFill>
          <a:ln>
            <a:solidFill>
              <a:srgbClr val="D944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" name="32 Elipse"/>
          <p:cNvSpPr/>
          <p:nvPr/>
        </p:nvSpPr>
        <p:spPr>
          <a:xfrm>
            <a:off x="4206486" y="6032321"/>
            <a:ext cx="170172" cy="184666"/>
          </a:xfrm>
          <a:prstGeom prst="ellipse">
            <a:avLst/>
          </a:prstGeom>
          <a:solidFill>
            <a:srgbClr val="D94415"/>
          </a:solidFill>
          <a:ln>
            <a:solidFill>
              <a:srgbClr val="D944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4" name="33 Elipse"/>
          <p:cNvSpPr/>
          <p:nvPr/>
        </p:nvSpPr>
        <p:spPr>
          <a:xfrm>
            <a:off x="4638535" y="6032321"/>
            <a:ext cx="170172" cy="1846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54" name="53 Grupo"/>
          <p:cNvGrpSpPr/>
          <p:nvPr/>
        </p:nvGrpSpPr>
        <p:grpSpPr>
          <a:xfrm>
            <a:off x="155576" y="1313361"/>
            <a:ext cx="4416424" cy="3267767"/>
            <a:chOff x="155576" y="1313361"/>
            <a:chExt cx="4416424" cy="3267767"/>
          </a:xfrm>
        </p:grpSpPr>
        <p:grpSp>
          <p:nvGrpSpPr>
            <p:cNvPr id="28" name="27 Grupo"/>
            <p:cNvGrpSpPr/>
            <p:nvPr/>
          </p:nvGrpSpPr>
          <p:grpSpPr>
            <a:xfrm>
              <a:off x="155576" y="1313361"/>
              <a:ext cx="4416424" cy="3267767"/>
              <a:chOff x="2843808" y="790045"/>
              <a:chExt cx="8667750" cy="4615707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69"/>
              <a:stretch/>
            </p:blipFill>
            <p:spPr bwMode="auto">
              <a:xfrm>
                <a:off x="2843808" y="790045"/>
                <a:ext cx="8667750" cy="4615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29 CuadroTexto"/>
              <p:cNvSpPr txBox="1"/>
              <p:nvPr/>
            </p:nvSpPr>
            <p:spPr>
              <a:xfrm rot="19184893">
                <a:off x="3256249" y="2837501"/>
                <a:ext cx="1826009" cy="33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5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Generador Eventos</a:t>
                </a:r>
                <a:endParaRPr lang="es-VE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30 CuadroTexto"/>
              <p:cNvSpPr txBox="1"/>
              <p:nvPr/>
            </p:nvSpPr>
            <p:spPr>
              <a:xfrm rot="19160982">
                <a:off x="3523369" y="2962245"/>
                <a:ext cx="2008928" cy="33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5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Análisis de Dinámicas</a:t>
                </a:r>
                <a:endParaRPr lang="es-VE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43 Forma libre"/>
            <p:cNvSpPr/>
            <p:nvPr/>
          </p:nvSpPr>
          <p:spPr>
            <a:xfrm>
              <a:off x="232821" y="1502916"/>
              <a:ext cx="2222825" cy="1784350"/>
            </a:xfrm>
            <a:custGeom>
              <a:avLst/>
              <a:gdLst>
                <a:gd name="connsiteX0" fmla="*/ 262479 w 2222825"/>
                <a:gd name="connsiteY0" fmla="*/ 1784350 h 1784350"/>
                <a:gd name="connsiteX1" fmla="*/ 211679 w 2222825"/>
                <a:gd name="connsiteY1" fmla="*/ 1771650 h 1784350"/>
                <a:gd name="connsiteX2" fmla="*/ 198979 w 2222825"/>
                <a:gd name="connsiteY2" fmla="*/ 1752600 h 1784350"/>
                <a:gd name="connsiteX3" fmla="*/ 154529 w 2222825"/>
                <a:gd name="connsiteY3" fmla="*/ 1714500 h 1784350"/>
                <a:gd name="connsiteX4" fmla="*/ 103729 w 2222825"/>
                <a:gd name="connsiteY4" fmla="*/ 1638300 h 1784350"/>
                <a:gd name="connsiteX5" fmla="*/ 91029 w 2222825"/>
                <a:gd name="connsiteY5" fmla="*/ 1619250 h 1784350"/>
                <a:gd name="connsiteX6" fmla="*/ 78329 w 2222825"/>
                <a:gd name="connsiteY6" fmla="*/ 1600200 h 1784350"/>
                <a:gd name="connsiteX7" fmla="*/ 71979 w 2222825"/>
                <a:gd name="connsiteY7" fmla="*/ 1581150 h 1784350"/>
                <a:gd name="connsiteX8" fmla="*/ 46579 w 2222825"/>
                <a:gd name="connsiteY8" fmla="*/ 1543050 h 1784350"/>
                <a:gd name="connsiteX9" fmla="*/ 33879 w 2222825"/>
                <a:gd name="connsiteY9" fmla="*/ 1504950 h 1784350"/>
                <a:gd name="connsiteX10" fmla="*/ 27529 w 2222825"/>
                <a:gd name="connsiteY10" fmla="*/ 1485900 h 1784350"/>
                <a:gd name="connsiteX11" fmla="*/ 8479 w 2222825"/>
                <a:gd name="connsiteY11" fmla="*/ 1447800 h 1784350"/>
                <a:gd name="connsiteX12" fmla="*/ 8479 w 2222825"/>
                <a:gd name="connsiteY12" fmla="*/ 1041400 h 1784350"/>
                <a:gd name="connsiteX13" fmla="*/ 21179 w 2222825"/>
                <a:gd name="connsiteY13" fmla="*/ 1003300 h 1784350"/>
                <a:gd name="connsiteX14" fmla="*/ 27529 w 2222825"/>
                <a:gd name="connsiteY14" fmla="*/ 984250 h 1784350"/>
                <a:gd name="connsiteX15" fmla="*/ 33879 w 2222825"/>
                <a:gd name="connsiteY15" fmla="*/ 965200 h 1784350"/>
                <a:gd name="connsiteX16" fmla="*/ 46579 w 2222825"/>
                <a:gd name="connsiteY16" fmla="*/ 946150 h 1784350"/>
                <a:gd name="connsiteX17" fmla="*/ 65629 w 2222825"/>
                <a:gd name="connsiteY17" fmla="*/ 901700 h 1784350"/>
                <a:gd name="connsiteX18" fmla="*/ 78329 w 2222825"/>
                <a:gd name="connsiteY18" fmla="*/ 863600 h 1784350"/>
                <a:gd name="connsiteX19" fmla="*/ 91029 w 2222825"/>
                <a:gd name="connsiteY19" fmla="*/ 844550 h 1784350"/>
                <a:gd name="connsiteX20" fmla="*/ 97379 w 2222825"/>
                <a:gd name="connsiteY20" fmla="*/ 825500 h 1784350"/>
                <a:gd name="connsiteX21" fmla="*/ 110079 w 2222825"/>
                <a:gd name="connsiteY21" fmla="*/ 806450 h 1784350"/>
                <a:gd name="connsiteX22" fmla="*/ 116429 w 2222825"/>
                <a:gd name="connsiteY22" fmla="*/ 787400 h 1784350"/>
                <a:gd name="connsiteX23" fmla="*/ 141829 w 2222825"/>
                <a:gd name="connsiteY23" fmla="*/ 749300 h 1784350"/>
                <a:gd name="connsiteX24" fmla="*/ 154529 w 2222825"/>
                <a:gd name="connsiteY24" fmla="*/ 730250 h 1784350"/>
                <a:gd name="connsiteX25" fmla="*/ 160879 w 2222825"/>
                <a:gd name="connsiteY25" fmla="*/ 711200 h 1784350"/>
                <a:gd name="connsiteX26" fmla="*/ 186279 w 2222825"/>
                <a:gd name="connsiteY26" fmla="*/ 673100 h 1784350"/>
                <a:gd name="connsiteX27" fmla="*/ 198979 w 2222825"/>
                <a:gd name="connsiteY27" fmla="*/ 654050 h 1784350"/>
                <a:gd name="connsiteX28" fmla="*/ 211679 w 2222825"/>
                <a:gd name="connsiteY28" fmla="*/ 635000 h 1784350"/>
                <a:gd name="connsiteX29" fmla="*/ 224379 w 2222825"/>
                <a:gd name="connsiteY29" fmla="*/ 615950 h 1784350"/>
                <a:gd name="connsiteX30" fmla="*/ 243429 w 2222825"/>
                <a:gd name="connsiteY30" fmla="*/ 596900 h 1784350"/>
                <a:gd name="connsiteX31" fmla="*/ 256129 w 2222825"/>
                <a:gd name="connsiteY31" fmla="*/ 577850 h 1784350"/>
                <a:gd name="connsiteX32" fmla="*/ 262479 w 2222825"/>
                <a:gd name="connsiteY32" fmla="*/ 558800 h 1784350"/>
                <a:gd name="connsiteX33" fmla="*/ 281529 w 2222825"/>
                <a:gd name="connsiteY33" fmla="*/ 546100 h 1784350"/>
                <a:gd name="connsiteX34" fmla="*/ 306929 w 2222825"/>
                <a:gd name="connsiteY34" fmla="*/ 514350 h 1784350"/>
                <a:gd name="connsiteX35" fmla="*/ 325979 w 2222825"/>
                <a:gd name="connsiteY35" fmla="*/ 488950 h 1784350"/>
                <a:gd name="connsiteX36" fmla="*/ 338679 w 2222825"/>
                <a:gd name="connsiteY36" fmla="*/ 469900 h 1784350"/>
                <a:gd name="connsiteX37" fmla="*/ 357729 w 2222825"/>
                <a:gd name="connsiteY37" fmla="*/ 457200 h 1784350"/>
                <a:gd name="connsiteX38" fmla="*/ 383129 w 2222825"/>
                <a:gd name="connsiteY38" fmla="*/ 419100 h 1784350"/>
                <a:gd name="connsiteX39" fmla="*/ 421229 w 2222825"/>
                <a:gd name="connsiteY39" fmla="*/ 381000 h 1784350"/>
                <a:gd name="connsiteX40" fmla="*/ 427579 w 2222825"/>
                <a:gd name="connsiteY40" fmla="*/ 361950 h 1784350"/>
                <a:gd name="connsiteX41" fmla="*/ 446629 w 2222825"/>
                <a:gd name="connsiteY41" fmla="*/ 349250 h 1784350"/>
                <a:gd name="connsiteX42" fmla="*/ 465679 w 2222825"/>
                <a:gd name="connsiteY42" fmla="*/ 330200 h 1784350"/>
                <a:gd name="connsiteX43" fmla="*/ 478379 w 2222825"/>
                <a:gd name="connsiteY43" fmla="*/ 311150 h 1784350"/>
                <a:gd name="connsiteX44" fmla="*/ 497429 w 2222825"/>
                <a:gd name="connsiteY44" fmla="*/ 298450 h 1784350"/>
                <a:gd name="connsiteX45" fmla="*/ 516479 w 2222825"/>
                <a:gd name="connsiteY45" fmla="*/ 279400 h 1784350"/>
                <a:gd name="connsiteX46" fmla="*/ 535529 w 2222825"/>
                <a:gd name="connsiteY46" fmla="*/ 273050 h 1784350"/>
                <a:gd name="connsiteX47" fmla="*/ 573629 w 2222825"/>
                <a:gd name="connsiteY47" fmla="*/ 254000 h 1784350"/>
                <a:gd name="connsiteX48" fmla="*/ 592679 w 2222825"/>
                <a:gd name="connsiteY48" fmla="*/ 234950 h 1784350"/>
                <a:gd name="connsiteX49" fmla="*/ 611729 w 2222825"/>
                <a:gd name="connsiteY49" fmla="*/ 228600 h 1784350"/>
                <a:gd name="connsiteX50" fmla="*/ 630779 w 2222825"/>
                <a:gd name="connsiteY50" fmla="*/ 215900 h 1784350"/>
                <a:gd name="connsiteX51" fmla="*/ 649829 w 2222825"/>
                <a:gd name="connsiteY51" fmla="*/ 209550 h 1784350"/>
                <a:gd name="connsiteX52" fmla="*/ 668879 w 2222825"/>
                <a:gd name="connsiteY52" fmla="*/ 196850 h 1784350"/>
                <a:gd name="connsiteX53" fmla="*/ 706979 w 2222825"/>
                <a:gd name="connsiteY53" fmla="*/ 184150 h 1784350"/>
                <a:gd name="connsiteX54" fmla="*/ 764129 w 2222825"/>
                <a:gd name="connsiteY54" fmla="*/ 158750 h 1784350"/>
                <a:gd name="connsiteX55" fmla="*/ 783179 w 2222825"/>
                <a:gd name="connsiteY55" fmla="*/ 152400 h 1784350"/>
                <a:gd name="connsiteX56" fmla="*/ 840329 w 2222825"/>
                <a:gd name="connsiteY56" fmla="*/ 127000 h 1784350"/>
                <a:gd name="connsiteX57" fmla="*/ 897479 w 2222825"/>
                <a:gd name="connsiteY57" fmla="*/ 107950 h 1784350"/>
                <a:gd name="connsiteX58" fmla="*/ 916529 w 2222825"/>
                <a:gd name="connsiteY58" fmla="*/ 101600 h 1784350"/>
                <a:gd name="connsiteX59" fmla="*/ 935579 w 2222825"/>
                <a:gd name="connsiteY59" fmla="*/ 95250 h 1784350"/>
                <a:gd name="connsiteX60" fmla="*/ 986379 w 2222825"/>
                <a:gd name="connsiteY60" fmla="*/ 82550 h 1784350"/>
                <a:gd name="connsiteX61" fmla="*/ 1024479 w 2222825"/>
                <a:gd name="connsiteY61" fmla="*/ 57150 h 1784350"/>
                <a:gd name="connsiteX62" fmla="*/ 1049879 w 2222825"/>
                <a:gd name="connsiteY62" fmla="*/ 50800 h 1784350"/>
                <a:gd name="connsiteX63" fmla="*/ 1087979 w 2222825"/>
                <a:gd name="connsiteY63" fmla="*/ 38100 h 1784350"/>
                <a:gd name="connsiteX64" fmla="*/ 1119729 w 2222825"/>
                <a:gd name="connsiteY64" fmla="*/ 31750 h 1784350"/>
                <a:gd name="connsiteX65" fmla="*/ 1157829 w 2222825"/>
                <a:gd name="connsiteY65" fmla="*/ 19050 h 1784350"/>
                <a:gd name="connsiteX66" fmla="*/ 1392779 w 2222825"/>
                <a:gd name="connsiteY66" fmla="*/ 6350 h 1784350"/>
                <a:gd name="connsiteX67" fmla="*/ 1532479 w 2222825"/>
                <a:gd name="connsiteY67" fmla="*/ 0 h 1784350"/>
                <a:gd name="connsiteX68" fmla="*/ 1919829 w 2222825"/>
                <a:gd name="connsiteY68" fmla="*/ 6350 h 1784350"/>
                <a:gd name="connsiteX69" fmla="*/ 1983329 w 2222825"/>
                <a:gd name="connsiteY69" fmla="*/ 12700 h 1784350"/>
                <a:gd name="connsiteX70" fmla="*/ 2021429 w 2222825"/>
                <a:gd name="connsiteY70" fmla="*/ 25400 h 1784350"/>
                <a:gd name="connsiteX71" fmla="*/ 2040479 w 2222825"/>
                <a:gd name="connsiteY71" fmla="*/ 31750 h 1784350"/>
                <a:gd name="connsiteX72" fmla="*/ 2059529 w 2222825"/>
                <a:gd name="connsiteY72" fmla="*/ 38100 h 1784350"/>
                <a:gd name="connsiteX73" fmla="*/ 2078579 w 2222825"/>
                <a:gd name="connsiteY73" fmla="*/ 50800 h 1784350"/>
                <a:gd name="connsiteX74" fmla="*/ 2097629 w 2222825"/>
                <a:gd name="connsiteY74" fmla="*/ 57150 h 1784350"/>
                <a:gd name="connsiteX75" fmla="*/ 2116679 w 2222825"/>
                <a:gd name="connsiteY75" fmla="*/ 69850 h 1784350"/>
                <a:gd name="connsiteX76" fmla="*/ 2135729 w 2222825"/>
                <a:gd name="connsiteY76" fmla="*/ 76200 h 1784350"/>
                <a:gd name="connsiteX77" fmla="*/ 2173829 w 2222825"/>
                <a:gd name="connsiteY77" fmla="*/ 101600 h 1784350"/>
                <a:gd name="connsiteX78" fmla="*/ 2180179 w 2222825"/>
                <a:gd name="connsiteY78" fmla="*/ 120650 h 1784350"/>
                <a:gd name="connsiteX79" fmla="*/ 2205579 w 2222825"/>
                <a:gd name="connsiteY79" fmla="*/ 158750 h 1784350"/>
                <a:gd name="connsiteX80" fmla="*/ 2211929 w 2222825"/>
                <a:gd name="connsiteY80" fmla="*/ 368300 h 1784350"/>
                <a:gd name="connsiteX81" fmla="*/ 2180179 w 2222825"/>
                <a:gd name="connsiteY81" fmla="*/ 419100 h 1784350"/>
                <a:gd name="connsiteX82" fmla="*/ 2148429 w 2222825"/>
                <a:gd name="connsiteY82" fmla="*/ 457200 h 1784350"/>
                <a:gd name="connsiteX83" fmla="*/ 2129379 w 2222825"/>
                <a:gd name="connsiteY83" fmla="*/ 469900 h 1784350"/>
                <a:gd name="connsiteX84" fmla="*/ 2097629 w 2222825"/>
                <a:gd name="connsiteY84" fmla="*/ 501650 h 1784350"/>
                <a:gd name="connsiteX85" fmla="*/ 2078579 w 2222825"/>
                <a:gd name="connsiteY85" fmla="*/ 520700 h 1784350"/>
                <a:gd name="connsiteX86" fmla="*/ 2040479 w 2222825"/>
                <a:gd name="connsiteY86" fmla="*/ 546100 h 1784350"/>
                <a:gd name="connsiteX87" fmla="*/ 2002379 w 2222825"/>
                <a:gd name="connsiteY87" fmla="*/ 577850 h 1784350"/>
                <a:gd name="connsiteX88" fmla="*/ 1983329 w 2222825"/>
                <a:gd name="connsiteY88" fmla="*/ 584200 h 1784350"/>
                <a:gd name="connsiteX89" fmla="*/ 1945229 w 2222825"/>
                <a:gd name="connsiteY89" fmla="*/ 609600 h 1784350"/>
                <a:gd name="connsiteX90" fmla="*/ 1926179 w 2222825"/>
                <a:gd name="connsiteY90" fmla="*/ 622300 h 1784350"/>
                <a:gd name="connsiteX91" fmla="*/ 1888079 w 2222825"/>
                <a:gd name="connsiteY91" fmla="*/ 635000 h 1784350"/>
                <a:gd name="connsiteX92" fmla="*/ 1849979 w 2222825"/>
                <a:gd name="connsiteY92" fmla="*/ 654050 h 1784350"/>
                <a:gd name="connsiteX93" fmla="*/ 1830929 w 2222825"/>
                <a:gd name="connsiteY93" fmla="*/ 666750 h 1784350"/>
                <a:gd name="connsiteX94" fmla="*/ 1811879 w 2222825"/>
                <a:gd name="connsiteY94" fmla="*/ 673100 h 1784350"/>
                <a:gd name="connsiteX95" fmla="*/ 1792829 w 2222825"/>
                <a:gd name="connsiteY95" fmla="*/ 685800 h 1784350"/>
                <a:gd name="connsiteX96" fmla="*/ 1754729 w 2222825"/>
                <a:gd name="connsiteY96" fmla="*/ 698500 h 1784350"/>
                <a:gd name="connsiteX97" fmla="*/ 1742029 w 2222825"/>
                <a:gd name="connsiteY97" fmla="*/ 717550 h 1784350"/>
                <a:gd name="connsiteX98" fmla="*/ 1684879 w 2222825"/>
                <a:gd name="connsiteY98" fmla="*/ 768350 h 1784350"/>
                <a:gd name="connsiteX99" fmla="*/ 1672179 w 2222825"/>
                <a:gd name="connsiteY99" fmla="*/ 787400 h 1784350"/>
                <a:gd name="connsiteX100" fmla="*/ 1653129 w 2222825"/>
                <a:gd name="connsiteY100" fmla="*/ 800100 h 1784350"/>
                <a:gd name="connsiteX101" fmla="*/ 1627729 w 2222825"/>
                <a:gd name="connsiteY101" fmla="*/ 838200 h 1784350"/>
                <a:gd name="connsiteX102" fmla="*/ 1615029 w 2222825"/>
                <a:gd name="connsiteY102" fmla="*/ 857250 h 1784350"/>
                <a:gd name="connsiteX103" fmla="*/ 1608679 w 2222825"/>
                <a:gd name="connsiteY103" fmla="*/ 876300 h 1784350"/>
                <a:gd name="connsiteX104" fmla="*/ 1583279 w 2222825"/>
                <a:gd name="connsiteY104" fmla="*/ 914400 h 1784350"/>
                <a:gd name="connsiteX105" fmla="*/ 1576929 w 2222825"/>
                <a:gd name="connsiteY105" fmla="*/ 933450 h 1784350"/>
                <a:gd name="connsiteX106" fmla="*/ 1551529 w 2222825"/>
                <a:gd name="connsiteY106" fmla="*/ 971550 h 1784350"/>
                <a:gd name="connsiteX107" fmla="*/ 1538829 w 2222825"/>
                <a:gd name="connsiteY107" fmla="*/ 990600 h 1784350"/>
                <a:gd name="connsiteX108" fmla="*/ 1513429 w 2222825"/>
                <a:gd name="connsiteY108" fmla="*/ 1047750 h 1784350"/>
                <a:gd name="connsiteX109" fmla="*/ 1507079 w 2222825"/>
                <a:gd name="connsiteY109" fmla="*/ 1066800 h 1784350"/>
                <a:gd name="connsiteX110" fmla="*/ 1488029 w 2222825"/>
                <a:gd name="connsiteY110" fmla="*/ 1085850 h 1784350"/>
                <a:gd name="connsiteX111" fmla="*/ 1468979 w 2222825"/>
                <a:gd name="connsiteY111" fmla="*/ 1123950 h 1784350"/>
                <a:gd name="connsiteX112" fmla="*/ 1430879 w 2222825"/>
                <a:gd name="connsiteY112" fmla="*/ 1162050 h 1784350"/>
                <a:gd name="connsiteX113" fmla="*/ 1399129 w 2222825"/>
                <a:gd name="connsiteY113" fmla="*/ 1193800 h 1784350"/>
                <a:gd name="connsiteX114" fmla="*/ 1386429 w 2222825"/>
                <a:gd name="connsiteY114" fmla="*/ 1212850 h 1784350"/>
                <a:gd name="connsiteX115" fmla="*/ 1310229 w 2222825"/>
                <a:gd name="connsiteY115" fmla="*/ 1250950 h 1784350"/>
                <a:gd name="connsiteX116" fmla="*/ 1278479 w 2222825"/>
                <a:gd name="connsiteY116" fmla="*/ 1257300 h 1784350"/>
                <a:gd name="connsiteX117" fmla="*/ 903829 w 2222825"/>
                <a:gd name="connsiteY117" fmla="*/ 1263650 h 1784350"/>
                <a:gd name="connsiteX118" fmla="*/ 884779 w 2222825"/>
                <a:gd name="connsiteY118" fmla="*/ 1270000 h 1784350"/>
                <a:gd name="connsiteX119" fmla="*/ 808579 w 2222825"/>
                <a:gd name="connsiteY119" fmla="*/ 1282700 h 1784350"/>
                <a:gd name="connsiteX120" fmla="*/ 770479 w 2222825"/>
                <a:gd name="connsiteY120" fmla="*/ 1295400 h 1784350"/>
                <a:gd name="connsiteX121" fmla="*/ 732379 w 2222825"/>
                <a:gd name="connsiteY121" fmla="*/ 1327150 h 1784350"/>
                <a:gd name="connsiteX122" fmla="*/ 713329 w 2222825"/>
                <a:gd name="connsiteY122" fmla="*/ 1333500 h 1784350"/>
                <a:gd name="connsiteX123" fmla="*/ 700629 w 2222825"/>
                <a:gd name="connsiteY123" fmla="*/ 1352550 h 1784350"/>
                <a:gd name="connsiteX124" fmla="*/ 662529 w 2222825"/>
                <a:gd name="connsiteY124" fmla="*/ 1377950 h 1784350"/>
                <a:gd name="connsiteX125" fmla="*/ 611729 w 2222825"/>
                <a:gd name="connsiteY125" fmla="*/ 1422400 h 1784350"/>
                <a:gd name="connsiteX126" fmla="*/ 573629 w 2222825"/>
                <a:gd name="connsiteY126" fmla="*/ 1460500 h 1784350"/>
                <a:gd name="connsiteX127" fmla="*/ 541879 w 2222825"/>
                <a:gd name="connsiteY127" fmla="*/ 1492250 h 1784350"/>
                <a:gd name="connsiteX128" fmla="*/ 535529 w 2222825"/>
                <a:gd name="connsiteY128" fmla="*/ 1511300 h 1784350"/>
                <a:gd name="connsiteX129" fmla="*/ 522829 w 2222825"/>
                <a:gd name="connsiteY129" fmla="*/ 1530350 h 1784350"/>
                <a:gd name="connsiteX130" fmla="*/ 491079 w 2222825"/>
                <a:gd name="connsiteY130" fmla="*/ 1574800 h 1784350"/>
                <a:gd name="connsiteX131" fmla="*/ 472029 w 2222825"/>
                <a:gd name="connsiteY131" fmla="*/ 1612900 h 1784350"/>
                <a:gd name="connsiteX132" fmla="*/ 465679 w 2222825"/>
                <a:gd name="connsiteY132" fmla="*/ 1631950 h 1784350"/>
                <a:gd name="connsiteX133" fmla="*/ 452979 w 2222825"/>
                <a:gd name="connsiteY133" fmla="*/ 1651000 h 1784350"/>
                <a:gd name="connsiteX134" fmla="*/ 427579 w 2222825"/>
                <a:gd name="connsiteY134" fmla="*/ 1708150 h 1784350"/>
                <a:gd name="connsiteX135" fmla="*/ 408529 w 2222825"/>
                <a:gd name="connsiteY135" fmla="*/ 1727200 h 1784350"/>
                <a:gd name="connsiteX136" fmla="*/ 370429 w 2222825"/>
                <a:gd name="connsiteY136" fmla="*/ 1752600 h 1784350"/>
                <a:gd name="connsiteX137" fmla="*/ 351379 w 2222825"/>
                <a:gd name="connsiteY137" fmla="*/ 1765300 h 1784350"/>
                <a:gd name="connsiteX138" fmla="*/ 275179 w 2222825"/>
                <a:gd name="connsiteY138" fmla="*/ 1771650 h 1784350"/>
                <a:gd name="connsiteX139" fmla="*/ 211679 w 2222825"/>
                <a:gd name="connsiteY139" fmla="*/ 1765300 h 17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222825" h="1784350">
                  <a:moveTo>
                    <a:pt x="262479" y="1784350"/>
                  </a:moveTo>
                  <a:cubicBezTo>
                    <a:pt x="260898" y="1784034"/>
                    <a:pt x="218188" y="1776857"/>
                    <a:pt x="211679" y="1771650"/>
                  </a:cubicBezTo>
                  <a:cubicBezTo>
                    <a:pt x="205720" y="1766882"/>
                    <a:pt x="203946" y="1758394"/>
                    <a:pt x="198979" y="1752600"/>
                  </a:cubicBezTo>
                  <a:cubicBezTo>
                    <a:pt x="178448" y="1728647"/>
                    <a:pt x="176999" y="1729480"/>
                    <a:pt x="154529" y="1714500"/>
                  </a:cubicBezTo>
                  <a:lnTo>
                    <a:pt x="103729" y="1638300"/>
                  </a:lnTo>
                  <a:lnTo>
                    <a:pt x="91029" y="1619250"/>
                  </a:lnTo>
                  <a:cubicBezTo>
                    <a:pt x="86796" y="1612900"/>
                    <a:pt x="80742" y="1607440"/>
                    <a:pt x="78329" y="1600200"/>
                  </a:cubicBezTo>
                  <a:cubicBezTo>
                    <a:pt x="76212" y="1593850"/>
                    <a:pt x="75230" y="1587001"/>
                    <a:pt x="71979" y="1581150"/>
                  </a:cubicBezTo>
                  <a:cubicBezTo>
                    <a:pt x="64566" y="1567807"/>
                    <a:pt x="51406" y="1557530"/>
                    <a:pt x="46579" y="1543050"/>
                  </a:cubicBezTo>
                  <a:lnTo>
                    <a:pt x="33879" y="1504950"/>
                  </a:lnTo>
                  <a:cubicBezTo>
                    <a:pt x="31762" y="1498600"/>
                    <a:pt x="31242" y="1491469"/>
                    <a:pt x="27529" y="1485900"/>
                  </a:cubicBezTo>
                  <a:cubicBezTo>
                    <a:pt x="11116" y="1461281"/>
                    <a:pt x="17242" y="1474090"/>
                    <a:pt x="8479" y="1447800"/>
                  </a:cubicBezTo>
                  <a:cubicBezTo>
                    <a:pt x="-991" y="1277340"/>
                    <a:pt x="-4525" y="1266804"/>
                    <a:pt x="8479" y="1041400"/>
                  </a:cubicBezTo>
                  <a:cubicBezTo>
                    <a:pt x="9250" y="1028035"/>
                    <a:pt x="16946" y="1016000"/>
                    <a:pt x="21179" y="1003300"/>
                  </a:cubicBezTo>
                  <a:lnTo>
                    <a:pt x="27529" y="984250"/>
                  </a:lnTo>
                  <a:cubicBezTo>
                    <a:pt x="29646" y="977900"/>
                    <a:pt x="30166" y="970769"/>
                    <a:pt x="33879" y="965200"/>
                  </a:cubicBezTo>
                  <a:lnTo>
                    <a:pt x="46579" y="946150"/>
                  </a:lnTo>
                  <a:cubicBezTo>
                    <a:pt x="63377" y="878959"/>
                    <a:pt x="40570" y="958082"/>
                    <a:pt x="65629" y="901700"/>
                  </a:cubicBezTo>
                  <a:cubicBezTo>
                    <a:pt x="71066" y="889467"/>
                    <a:pt x="70903" y="874739"/>
                    <a:pt x="78329" y="863600"/>
                  </a:cubicBezTo>
                  <a:cubicBezTo>
                    <a:pt x="82562" y="857250"/>
                    <a:pt x="87616" y="851376"/>
                    <a:pt x="91029" y="844550"/>
                  </a:cubicBezTo>
                  <a:cubicBezTo>
                    <a:pt x="94022" y="838563"/>
                    <a:pt x="94386" y="831487"/>
                    <a:pt x="97379" y="825500"/>
                  </a:cubicBezTo>
                  <a:cubicBezTo>
                    <a:pt x="100792" y="818674"/>
                    <a:pt x="106666" y="813276"/>
                    <a:pt x="110079" y="806450"/>
                  </a:cubicBezTo>
                  <a:cubicBezTo>
                    <a:pt x="113072" y="800463"/>
                    <a:pt x="113178" y="793251"/>
                    <a:pt x="116429" y="787400"/>
                  </a:cubicBezTo>
                  <a:cubicBezTo>
                    <a:pt x="123842" y="774057"/>
                    <a:pt x="133362" y="762000"/>
                    <a:pt x="141829" y="749300"/>
                  </a:cubicBezTo>
                  <a:cubicBezTo>
                    <a:pt x="146062" y="742950"/>
                    <a:pt x="152116" y="737490"/>
                    <a:pt x="154529" y="730250"/>
                  </a:cubicBezTo>
                  <a:cubicBezTo>
                    <a:pt x="156646" y="723900"/>
                    <a:pt x="157628" y="717051"/>
                    <a:pt x="160879" y="711200"/>
                  </a:cubicBezTo>
                  <a:cubicBezTo>
                    <a:pt x="168292" y="697857"/>
                    <a:pt x="177812" y="685800"/>
                    <a:pt x="186279" y="673100"/>
                  </a:cubicBezTo>
                  <a:lnTo>
                    <a:pt x="198979" y="654050"/>
                  </a:lnTo>
                  <a:lnTo>
                    <a:pt x="211679" y="635000"/>
                  </a:lnTo>
                  <a:cubicBezTo>
                    <a:pt x="215912" y="628650"/>
                    <a:pt x="218983" y="621346"/>
                    <a:pt x="224379" y="615950"/>
                  </a:cubicBezTo>
                  <a:cubicBezTo>
                    <a:pt x="230729" y="609600"/>
                    <a:pt x="237680" y="603799"/>
                    <a:pt x="243429" y="596900"/>
                  </a:cubicBezTo>
                  <a:cubicBezTo>
                    <a:pt x="248315" y="591037"/>
                    <a:pt x="252716" y="584676"/>
                    <a:pt x="256129" y="577850"/>
                  </a:cubicBezTo>
                  <a:cubicBezTo>
                    <a:pt x="259122" y="571863"/>
                    <a:pt x="258298" y="564027"/>
                    <a:pt x="262479" y="558800"/>
                  </a:cubicBezTo>
                  <a:cubicBezTo>
                    <a:pt x="267247" y="552841"/>
                    <a:pt x="275179" y="550333"/>
                    <a:pt x="281529" y="546100"/>
                  </a:cubicBezTo>
                  <a:cubicBezTo>
                    <a:pt x="293891" y="509014"/>
                    <a:pt x="278206" y="543073"/>
                    <a:pt x="306929" y="514350"/>
                  </a:cubicBezTo>
                  <a:cubicBezTo>
                    <a:pt x="314413" y="506866"/>
                    <a:pt x="319828" y="497562"/>
                    <a:pt x="325979" y="488950"/>
                  </a:cubicBezTo>
                  <a:cubicBezTo>
                    <a:pt x="330415" y="482740"/>
                    <a:pt x="333283" y="475296"/>
                    <a:pt x="338679" y="469900"/>
                  </a:cubicBezTo>
                  <a:cubicBezTo>
                    <a:pt x="344075" y="464504"/>
                    <a:pt x="351379" y="461433"/>
                    <a:pt x="357729" y="457200"/>
                  </a:cubicBezTo>
                  <a:cubicBezTo>
                    <a:pt x="366196" y="444500"/>
                    <a:pt x="372336" y="429893"/>
                    <a:pt x="383129" y="419100"/>
                  </a:cubicBezTo>
                  <a:lnTo>
                    <a:pt x="421229" y="381000"/>
                  </a:lnTo>
                  <a:cubicBezTo>
                    <a:pt x="423346" y="374650"/>
                    <a:pt x="423398" y="367177"/>
                    <a:pt x="427579" y="361950"/>
                  </a:cubicBezTo>
                  <a:cubicBezTo>
                    <a:pt x="432347" y="355991"/>
                    <a:pt x="440766" y="354136"/>
                    <a:pt x="446629" y="349250"/>
                  </a:cubicBezTo>
                  <a:cubicBezTo>
                    <a:pt x="453528" y="343501"/>
                    <a:pt x="459930" y="337099"/>
                    <a:pt x="465679" y="330200"/>
                  </a:cubicBezTo>
                  <a:cubicBezTo>
                    <a:pt x="470565" y="324337"/>
                    <a:pt x="472983" y="316546"/>
                    <a:pt x="478379" y="311150"/>
                  </a:cubicBezTo>
                  <a:cubicBezTo>
                    <a:pt x="483775" y="305754"/>
                    <a:pt x="491566" y="303336"/>
                    <a:pt x="497429" y="298450"/>
                  </a:cubicBezTo>
                  <a:cubicBezTo>
                    <a:pt x="504328" y="292701"/>
                    <a:pt x="509007" y="284381"/>
                    <a:pt x="516479" y="279400"/>
                  </a:cubicBezTo>
                  <a:cubicBezTo>
                    <a:pt x="522048" y="275687"/>
                    <a:pt x="529542" y="276043"/>
                    <a:pt x="535529" y="273050"/>
                  </a:cubicBezTo>
                  <a:cubicBezTo>
                    <a:pt x="584768" y="248431"/>
                    <a:pt x="525746" y="269961"/>
                    <a:pt x="573629" y="254000"/>
                  </a:cubicBezTo>
                  <a:cubicBezTo>
                    <a:pt x="579979" y="247650"/>
                    <a:pt x="585207" y="239931"/>
                    <a:pt x="592679" y="234950"/>
                  </a:cubicBezTo>
                  <a:cubicBezTo>
                    <a:pt x="598248" y="231237"/>
                    <a:pt x="605742" y="231593"/>
                    <a:pt x="611729" y="228600"/>
                  </a:cubicBezTo>
                  <a:cubicBezTo>
                    <a:pt x="618555" y="225187"/>
                    <a:pt x="623953" y="219313"/>
                    <a:pt x="630779" y="215900"/>
                  </a:cubicBezTo>
                  <a:cubicBezTo>
                    <a:pt x="636766" y="212907"/>
                    <a:pt x="643842" y="212543"/>
                    <a:pt x="649829" y="209550"/>
                  </a:cubicBezTo>
                  <a:cubicBezTo>
                    <a:pt x="656655" y="206137"/>
                    <a:pt x="661905" y="199950"/>
                    <a:pt x="668879" y="196850"/>
                  </a:cubicBezTo>
                  <a:cubicBezTo>
                    <a:pt x="681112" y="191413"/>
                    <a:pt x="695840" y="191576"/>
                    <a:pt x="706979" y="184150"/>
                  </a:cubicBezTo>
                  <a:cubicBezTo>
                    <a:pt x="737168" y="164024"/>
                    <a:pt x="718789" y="173863"/>
                    <a:pt x="764129" y="158750"/>
                  </a:cubicBezTo>
                  <a:cubicBezTo>
                    <a:pt x="770479" y="156633"/>
                    <a:pt x="777610" y="156113"/>
                    <a:pt x="783179" y="152400"/>
                  </a:cubicBezTo>
                  <a:cubicBezTo>
                    <a:pt x="813368" y="132274"/>
                    <a:pt x="794989" y="142113"/>
                    <a:pt x="840329" y="127000"/>
                  </a:cubicBezTo>
                  <a:lnTo>
                    <a:pt x="897479" y="107950"/>
                  </a:lnTo>
                  <a:lnTo>
                    <a:pt x="916529" y="101600"/>
                  </a:lnTo>
                  <a:cubicBezTo>
                    <a:pt x="922879" y="99483"/>
                    <a:pt x="929085" y="96873"/>
                    <a:pt x="935579" y="95250"/>
                  </a:cubicBezTo>
                  <a:lnTo>
                    <a:pt x="986379" y="82550"/>
                  </a:lnTo>
                  <a:cubicBezTo>
                    <a:pt x="999079" y="74083"/>
                    <a:pt x="1009671" y="60852"/>
                    <a:pt x="1024479" y="57150"/>
                  </a:cubicBezTo>
                  <a:cubicBezTo>
                    <a:pt x="1032946" y="55033"/>
                    <a:pt x="1041520" y="53308"/>
                    <a:pt x="1049879" y="50800"/>
                  </a:cubicBezTo>
                  <a:cubicBezTo>
                    <a:pt x="1062701" y="46953"/>
                    <a:pt x="1074852" y="40725"/>
                    <a:pt x="1087979" y="38100"/>
                  </a:cubicBezTo>
                  <a:cubicBezTo>
                    <a:pt x="1098562" y="35983"/>
                    <a:pt x="1109316" y="34590"/>
                    <a:pt x="1119729" y="31750"/>
                  </a:cubicBezTo>
                  <a:cubicBezTo>
                    <a:pt x="1132644" y="28228"/>
                    <a:pt x="1144524" y="20528"/>
                    <a:pt x="1157829" y="19050"/>
                  </a:cubicBezTo>
                  <a:cubicBezTo>
                    <a:pt x="1277757" y="5725"/>
                    <a:pt x="1183954" y="14703"/>
                    <a:pt x="1392779" y="6350"/>
                  </a:cubicBezTo>
                  <a:lnTo>
                    <a:pt x="1532479" y="0"/>
                  </a:lnTo>
                  <a:lnTo>
                    <a:pt x="1919829" y="6350"/>
                  </a:lnTo>
                  <a:cubicBezTo>
                    <a:pt x="1941093" y="6949"/>
                    <a:pt x="1962421" y="8780"/>
                    <a:pt x="1983329" y="12700"/>
                  </a:cubicBezTo>
                  <a:cubicBezTo>
                    <a:pt x="1996487" y="15167"/>
                    <a:pt x="2008729" y="21167"/>
                    <a:pt x="2021429" y="25400"/>
                  </a:cubicBezTo>
                  <a:lnTo>
                    <a:pt x="2040479" y="31750"/>
                  </a:lnTo>
                  <a:cubicBezTo>
                    <a:pt x="2046829" y="33867"/>
                    <a:pt x="2053960" y="34387"/>
                    <a:pt x="2059529" y="38100"/>
                  </a:cubicBezTo>
                  <a:cubicBezTo>
                    <a:pt x="2065879" y="42333"/>
                    <a:pt x="2071753" y="47387"/>
                    <a:pt x="2078579" y="50800"/>
                  </a:cubicBezTo>
                  <a:cubicBezTo>
                    <a:pt x="2084566" y="53793"/>
                    <a:pt x="2091642" y="54157"/>
                    <a:pt x="2097629" y="57150"/>
                  </a:cubicBezTo>
                  <a:cubicBezTo>
                    <a:pt x="2104455" y="60563"/>
                    <a:pt x="2109853" y="66437"/>
                    <a:pt x="2116679" y="69850"/>
                  </a:cubicBezTo>
                  <a:cubicBezTo>
                    <a:pt x="2122666" y="72843"/>
                    <a:pt x="2129878" y="72949"/>
                    <a:pt x="2135729" y="76200"/>
                  </a:cubicBezTo>
                  <a:cubicBezTo>
                    <a:pt x="2149072" y="83613"/>
                    <a:pt x="2173829" y="101600"/>
                    <a:pt x="2173829" y="101600"/>
                  </a:cubicBezTo>
                  <a:cubicBezTo>
                    <a:pt x="2175946" y="107950"/>
                    <a:pt x="2176928" y="114799"/>
                    <a:pt x="2180179" y="120650"/>
                  </a:cubicBezTo>
                  <a:cubicBezTo>
                    <a:pt x="2187592" y="133993"/>
                    <a:pt x="2205579" y="158750"/>
                    <a:pt x="2205579" y="158750"/>
                  </a:cubicBezTo>
                  <a:cubicBezTo>
                    <a:pt x="2228747" y="251421"/>
                    <a:pt x="2226188" y="220956"/>
                    <a:pt x="2211929" y="368300"/>
                  </a:cubicBezTo>
                  <a:cubicBezTo>
                    <a:pt x="2208281" y="405997"/>
                    <a:pt x="2203831" y="403332"/>
                    <a:pt x="2180179" y="419100"/>
                  </a:cubicBezTo>
                  <a:cubicBezTo>
                    <a:pt x="2167692" y="437831"/>
                    <a:pt x="2166764" y="441921"/>
                    <a:pt x="2148429" y="457200"/>
                  </a:cubicBezTo>
                  <a:cubicBezTo>
                    <a:pt x="2142566" y="462086"/>
                    <a:pt x="2135729" y="465667"/>
                    <a:pt x="2129379" y="469900"/>
                  </a:cubicBezTo>
                  <a:cubicBezTo>
                    <a:pt x="2106096" y="504825"/>
                    <a:pt x="2129379" y="475192"/>
                    <a:pt x="2097629" y="501650"/>
                  </a:cubicBezTo>
                  <a:cubicBezTo>
                    <a:pt x="2090730" y="507399"/>
                    <a:pt x="2085668" y="515187"/>
                    <a:pt x="2078579" y="520700"/>
                  </a:cubicBezTo>
                  <a:cubicBezTo>
                    <a:pt x="2066531" y="530071"/>
                    <a:pt x="2051272" y="535307"/>
                    <a:pt x="2040479" y="546100"/>
                  </a:cubicBezTo>
                  <a:cubicBezTo>
                    <a:pt x="2026435" y="560144"/>
                    <a:pt x="2020060" y="569009"/>
                    <a:pt x="2002379" y="577850"/>
                  </a:cubicBezTo>
                  <a:cubicBezTo>
                    <a:pt x="1996392" y="580843"/>
                    <a:pt x="1989180" y="580949"/>
                    <a:pt x="1983329" y="584200"/>
                  </a:cubicBezTo>
                  <a:cubicBezTo>
                    <a:pt x="1969986" y="591613"/>
                    <a:pt x="1957929" y="601133"/>
                    <a:pt x="1945229" y="609600"/>
                  </a:cubicBezTo>
                  <a:cubicBezTo>
                    <a:pt x="1938879" y="613833"/>
                    <a:pt x="1933419" y="619887"/>
                    <a:pt x="1926179" y="622300"/>
                  </a:cubicBezTo>
                  <a:cubicBezTo>
                    <a:pt x="1913479" y="626533"/>
                    <a:pt x="1899218" y="627574"/>
                    <a:pt x="1888079" y="635000"/>
                  </a:cubicBezTo>
                  <a:cubicBezTo>
                    <a:pt x="1833484" y="671396"/>
                    <a:pt x="1902559" y="627760"/>
                    <a:pt x="1849979" y="654050"/>
                  </a:cubicBezTo>
                  <a:cubicBezTo>
                    <a:pt x="1843153" y="657463"/>
                    <a:pt x="1837755" y="663337"/>
                    <a:pt x="1830929" y="666750"/>
                  </a:cubicBezTo>
                  <a:cubicBezTo>
                    <a:pt x="1824942" y="669743"/>
                    <a:pt x="1817866" y="670107"/>
                    <a:pt x="1811879" y="673100"/>
                  </a:cubicBezTo>
                  <a:cubicBezTo>
                    <a:pt x="1805053" y="676513"/>
                    <a:pt x="1799803" y="682700"/>
                    <a:pt x="1792829" y="685800"/>
                  </a:cubicBezTo>
                  <a:cubicBezTo>
                    <a:pt x="1780596" y="691237"/>
                    <a:pt x="1754729" y="698500"/>
                    <a:pt x="1754729" y="698500"/>
                  </a:cubicBezTo>
                  <a:cubicBezTo>
                    <a:pt x="1750496" y="704850"/>
                    <a:pt x="1747099" y="711846"/>
                    <a:pt x="1742029" y="717550"/>
                  </a:cubicBezTo>
                  <a:cubicBezTo>
                    <a:pt x="1710395" y="753138"/>
                    <a:pt x="1713832" y="749048"/>
                    <a:pt x="1684879" y="768350"/>
                  </a:cubicBezTo>
                  <a:cubicBezTo>
                    <a:pt x="1680646" y="774700"/>
                    <a:pt x="1677575" y="782004"/>
                    <a:pt x="1672179" y="787400"/>
                  </a:cubicBezTo>
                  <a:cubicBezTo>
                    <a:pt x="1666783" y="792796"/>
                    <a:pt x="1658155" y="794357"/>
                    <a:pt x="1653129" y="800100"/>
                  </a:cubicBezTo>
                  <a:cubicBezTo>
                    <a:pt x="1643078" y="811587"/>
                    <a:pt x="1636196" y="825500"/>
                    <a:pt x="1627729" y="838200"/>
                  </a:cubicBezTo>
                  <a:cubicBezTo>
                    <a:pt x="1623496" y="844550"/>
                    <a:pt x="1617442" y="850010"/>
                    <a:pt x="1615029" y="857250"/>
                  </a:cubicBezTo>
                  <a:cubicBezTo>
                    <a:pt x="1612912" y="863600"/>
                    <a:pt x="1611930" y="870449"/>
                    <a:pt x="1608679" y="876300"/>
                  </a:cubicBezTo>
                  <a:cubicBezTo>
                    <a:pt x="1601266" y="889643"/>
                    <a:pt x="1588106" y="899920"/>
                    <a:pt x="1583279" y="914400"/>
                  </a:cubicBezTo>
                  <a:cubicBezTo>
                    <a:pt x="1581162" y="920750"/>
                    <a:pt x="1580180" y="927599"/>
                    <a:pt x="1576929" y="933450"/>
                  </a:cubicBezTo>
                  <a:cubicBezTo>
                    <a:pt x="1569516" y="946793"/>
                    <a:pt x="1559996" y="958850"/>
                    <a:pt x="1551529" y="971550"/>
                  </a:cubicBezTo>
                  <a:cubicBezTo>
                    <a:pt x="1547296" y="977900"/>
                    <a:pt x="1541242" y="983360"/>
                    <a:pt x="1538829" y="990600"/>
                  </a:cubicBezTo>
                  <a:cubicBezTo>
                    <a:pt x="1506064" y="1088894"/>
                    <a:pt x="1543618" y="987373"/>
                    <a:pt x="1513429" y="1047750"/>
                  </a:cubicBezTo>
                  <a:cubicBezTo>
                    <a:pt x="1510436" y="1053737"/>
                    <a:pt x="1510792" y="1061231"/>
                    <a:pt x="1507079" y="1066800"/>
                  </a:cubicBezTo>
                  <a:cubicBezTo>
                    <a:pt x="1502098" y="1074272"/>
                    <a:pt x="1494379" y="1079500"/>
                    <a:pt x="1488029" y="1085850"/>
                  </a:cubicBezTo>
                  <a:cubicBezTo>
                    <a:pt x="1482145" y="1103503"/>
                    <a:pt x="1482109" y="1109178"/>
                    <a:pt x="1468979" y="1123950"/>
                  </a:cubicBezTo>
                  <a:cubicBezTo>
                    <a:pt x="1457047" y="1137374"/>
                    <a:pt x="1440842" y="1147106"/>
                    <a:pt x="1430879" y="1162050"/>
                  </a:cubicBezTo>
                  <a:cubicBezTo>
                    <a:pt x="1413946" y="1187450"/>
                    <a:pt x="1424529" y="1176867"/>
                    <a:pt x="1399129" y="1193800"/>
                  </a:cubicBezTo>
                  <a:cubicBezTo>
                    <a:pt x="1394896" y="1200150"/>
                    <a:pt x="1392172" y="1207824"/>
                    <a:pt x="1386429" y="1212850"/>
                  </a:cubicBezTo>
                  <a:cubicBezTo>
                    <a:pt x="1364230" y="1232274"/>
                    <a:pt x="1339094" y="1245177"/>
                    <a:pt x="1310229" y="1250950"/>
                  </a:cubicBezTo>
                  <a:cubicBezTo>
                    <a:pt x="1299646" y="1253067"/>
                    <a:pt x="1289267" y="1256963"/>
                    <a:pt x="1278479" y="1257300"/>
                  </a:cubicBezTo>
                  <a:cubicBezTo>
                    <a:pt x="1153639" y="1261201"/>
                    <a:pt x="1028712" y="1261533"/>
                    <a:pt x="903829" y="1263650"/>
                  </a:cubicBezTo>
                  <a:cubicBezTo>
                    <a:pt x="897479" y="1265767"/>
                    <a:pt x="891343" y="1268687"/>
                    <a:pt x="884779" y="1270000"/>
                  </a:cubicBezTo>
                  <a:cubicBezTo>
                    <a:pt x="850707" y="1276814"/>
                    <a:pt x="839817" y="1274180"/>
                    <a:pt x="808579" y="1282700"/>
                  </a:cubicBezTo>
                  <a:cubicBezTo>
                    <a:pt x="795664" y="1286222"/>
                    <a:pt x="770479" y="1295400"/>
                    <a:pt x="770479" y="1295400"/>
                  </a:cubicBezTo>
                  <a:cubicBezTo>
                    <a:pt x="756435" y="1309444"/>
                    <a:pt x="750060" y="1318309"/>
                    <a:pt x="732379" y="1327150"/>
                  </a:cubicBezTo>
                  <a:cubicBezTo>
                    <a:pt x="726392" y="1330143"/>
                    <a:pt x="719679" y="1331383"/>
                    <a:pt x="713329" y="1333500"/>
                  </a:cubicBezTo>
                  <a:cubicBezTo>
                    <a:pt x="709096" y="1339850"/>
                    <a:pt x="706372" y="1347524"/>
                    <a:pt x="700629" y="1352550"/>
                  </a:cubicBezTo>
                  <a:cubicBezTo>
                    <a:pt x="689142" y="1362601"/>
                    <a:pt x="662529" y="1377950"/>
                    <a:pt x="662529" y="1377950"/>
                  </a:cubicBezTo>
                  <a:cubicBezTo>
                    <a:pt x="626546" y="1431925"/>
                    <a:pt x="685812" y="1348317"/>
                    <a:pt x="611729" y="1422400"/>
                  </a:cubicBezTo>
                  <a:cubicBezTo>
                    <a:pt x="599029" y="1435100"/>
                    <a:pt x="583592" y="1445556"/>
                    <a:pt x="573629" y="1460500"/>
                  </a:cubicBezTo>
                  <a:cubicBezTo>
                    <a:pt x="556696" y="1485900"/>
                    <a:pt x="567279" y="1475317"/>
                    <a:pt x="541879" y="1492250"/>
                  </a:cubicBezTo>
                  <a:cubicBezTo>
                    <a:pt x="539762" y="1498600"/>
                    <a:pt x="538522" y="1505313"/>
                    <a:pt x="535529" y="1511300"/>
                  </a:cubicBezTo>
                  <a:cubicBezTo>
                    <a:pt x="532116" y="1518126"/>
                    <a:pt x="525929" y="1523376"/>
                    <a:pt x="522829" y="1530350"/>
                  </a:cubicBezTo>
                  <a:cubicBezTo>
                    <a:pt x="502215" y="1576733"/>
                    <a:pt x="525728" y="1563250"/>
                    <a:pt x="491079" y="1574800"/>
                  </a:cubicBezTo>
                  <a:cubicBezTo>
                    <a:pt x="475118" y="1622683"/>
                    <a:pt x="496648" y="1563661"/>
                    <a:pt x="472029" y="1612900"/>
                  </a:cubicBezTo>
                  <a:cubicBezTo>
                    <a:pt x="469036" y="1618887"/>
                    <a:pt x="468672" y="1625963"/>
                    <a:pt x="465679" y="1631950"/>
                  </a:cubicBezTo>
                  <a:cubicBezTo>
                    <a:pt x="462266" y="1638776"/>
                    <a:pt x="456079" y="1644026"/>
                    <a:pt x="452979" y="1651000"/>
                  </a:cubicBezTo>
                  <a:cubicBezTo>
                    <a:pt x="437157" y="1686600"/>
                    <a:pt x="448109" y="1683514"/>
                    <a:pt x="427579" y="1708150"/>
                  </a:cubicBezTo>
                  <a:cubicBezTo>
                    <a:pt x="421830" y="1715049"/>
                    <a:pt x="415618" y="1721687"/>
                    <a:pt x="408529" y="1727200"/>
                  </a:cubicBezTo>
                  <a:cubicBezTo>
                    <a:pt x="396481" y="1736571"/>
                    <a:pt x="383129" y="1744133"/>
                    <a:pt x="370429" y="1752600"/>
                  </a:cubicBezTo>
                  <a:cubicBezTo>
                    <a:pt x="364079" y="1756833"/>
                    <a:pt x="358984" y="1764666"/>
                    <a:pt x="351379" y="1765300"/>
                  </a:cubicBezTo>
                  <a:lnTo>
                    <a:pt x="275179" y="1771650"/>
                  </a:lnTo>
                  <a:cubicBezTo>
                    <a:pt x="215925" y="1765066"/>
                    <a:pt x="237196" y="1765300"/>
                    <a:pt x="211679" y="176530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58 Forma libre"/>
          <p:cNvSpPr/>
          <p:nvPr/>
        </p:nvSpPr>
        <p:spPr>
          <a:xfrm>
            <a:off x="431800" y="2654300"/>
            <a:ext cx="3115708" cy="1494780"/>
          </a:xfrm>
          <a:custGeom>
            <a:avLst/>
            <a:gdLst>
              <a:gd name="connsiteX0" fmla="*/ 298450 w 3009900"/>
              <a:gd name="connsiteY0" fmla="*/ 1428750 h 1441450"/>
              <a:gd name="connsiteX1" fmla="*/ 2978150 w 3009900"/>
              <a:gd name="connsiteY1" fmla="*/ 1441450 h 1441450"/>
              <a:gd name="connsiteX2" fmla="*/ 2997200 w 3009900"/>
              <a:gd name="connsiteY2" fmla="*/ 1409700 h 1441450"/>
              <a:gd name="connsiteX3" fmla="*/ 3009900 w 3009900"/>
              <a:gd name="connsiteY3" fmla="*/ 1371600 h 1441450"/>
              <a:gd name="connsiteX4" fmla="*/ 3009900 w 3009900"/>
              <a:gd name="connsiteY4" fmla="*/ 1308100 h 1441450"/>
              <a:gd name="connsiteX5" fmla="*/ 2990850 w 3009900"/>
              <a:gd name="connsiteY5" fmla="*/ 1282700 h 1441450"/>
              <a:gd name="connsiteX6" fmla="*/ 2946400 w 3009900"/>
              <a:gd name="connsiteY6" fmla="*/ 1250950 h 1441450"/>
              <a:gd name="connsiteX7" fmla="*/ 2895600 w 3009900"/>
              <a:gd name="connsiteY7" fmla="*/ 1231900 h 1441450"/>
              <a:gd name="connsiteX8" fmla="*/ 2800350 w 3009900"/>
              <a:gd name="connsiteY8" fmla="*/ 1193800 h 1441450"/>
              <a:gd name="connsiteX9" fmla="*/ 2590800 w 3009900"/>
              <a:gd name="connsiteY9" fmla="*/ 1181100 h 1441450"/>
              <a:gd name="connsiteX10" fmla="*/ 2393950 w 3009900"/>
              <a:gd name="connsiteY10" fmla="*/ 1181100 h 1441450"/>
              <a:gd name="connsiteX11" fmla="*/ 2324100 w 3009900"/>
              <a:gd name="connsiteY11" fmla="*/ 1181100 h 1441450"/>
              <a:gd name="connsiteX12" fmla="*/ 2247900 w 3009900"/>
              <a:gd name="connsiteY12" fmla="*/ 1162050 h 1441450"/>
              <a:gd name="connsiteX13" fmla="*/ 2197100 w 3009900"/>
              <a:gd name="connsiteY13" fmla="*/ 1130300 h 1441450"/>
              <a:gd name="connsiteX14" fmla="*/ 2146300 w 3009900"/>
              <a:gd name="connsiteY14" fmla="*/ 1098550 h 1441450"/>
              <a:gd name="connsiteX15" fmla="*/ 2063750 w 3009900"/>
              <a:gd name="connsiteY15" fmla="*/ 1016000 h 1441450"/>
              <a:gd name="connsiteX16" fmla="*/ 1981200 w 3009900"/>
              <a:gd name="connsiteY16" fmla="*/ 895350 h 1441450"/>
              <a:gd name="connsiteX17" fmla="*/ 1930400 w 3009900"/>
              <a:gd name="connsiteY17" fmla="*/ 838200 h 1441450"/>
              <a:gd name="connsiteX18" fmla="*/ 1924050 w 3009900"/>
              <a:gd name="connsiteY18" fmla="*/ 787400 h 1441450"/>
              <a:gd name="connsiteX19" fmla="*/ 1885950 w 3009900"/>
              <a:gd name="connsiteY19" fmla="*/ 673100 h 1441450"/>
              <a:gd name="connsiteX20" fmla="*/ 1860550 w 3009900"/>
              <a:gd name="connsiteY20" fmla="*/ 558800 h 1441450"/>
              <a:gd name="connsiteX21" fmla="*/ 1809750 w 3009900"/>
              <a:gd name="connsiteY21" fmla="*/ 387350 h 1441450"/>
              <a:gd name="connsiteX22" fmla="*/ 1758950 w 3009900"/>
              <a:gd name="connsiteY22" fmla="*/ 311150 h 1441450"/>
              <a:gd name="connsiteX23" fmla="*/ 1670050 w 3009900"/>
              <a:gd name="connsiteY23" fmla="*/ 215900 h 1441450"/>
              <a:gd name="connsiteX24" fmla="*/ 1638300 w 3009900"/>
              <a:gd name="connsiteY24" fmla="*/ 177800 h 1441450"/>
              <a:gd name="connsiteX25" fmla="*/ 1581150 w 3009900"/>
              <a:gd name="connsiteY25" fmla="*/ 139700 h 1441450"/>
              <a:gd name="connsiteX26" fmla="*/ 1504950 w 3009900"/>
              <a:gd name="connsiteY26" fmla="*/ 101600 h 1441450"/>
              <a:gd name="connsiteX27" fmla="*/ 1479550 w 3009900"/>
              <a:gd name="connsiteY27" fmla="*/ 88900 h 1441450"/>
              <a:gd name="connsiteX28" fmla="*/ 1409700 w 3009900"/>
              <a:gd name="connsiteY28" fmla="*/ 57150 h 1441450"/>
              <a:gd name="connsiteX29" fmla="*/ 1352550 w 3009900"/>
              <a:gd name="connsiteY29" fmla="*/ 38100 h 1441450"/>
              <a:gd name="connsiteX30" fmla="*/ 1282700 w 3009900"/>
              <a:gd name="connsiteY30" fmla="*/ 25400 h 1441450"/>
              <a:gd name="connsiteX31" fmla="*/ 1212850 w 3009900"/>
              <a:gd name="connsiteY31" fmla="*/ 25400 h 1441450"/>
              <a:gd name="connsiteX32" fmla="*/ 1162050 w 3009900"/>
              <a:gd name="connsiteY32" fmla="*/ 6350 h 1441450"/>
              <a:gd name="connsiteX33" fmla="*/ 977900 w 3009900"/>
              <a:gd name="connsiteY33" fmla="*/ 0 h 1441450"/>
              <a:gd name="connsiteX34" fmla="*/ 869950 w 3009900"/>
              <a:gd name="connsiteY34" fmla="*/ 12700 h 1441450"/>
              <a:gd name="connsiteX35" fmla="*/ 787400 w 3009900"/>
              <a:gd name="connsiteY35" fmla="*/ 38100 h 1441450"/>
              <a:gd name="connsiteX36" fmla="*/ 742950 w 3009900"/>
              <a:gd name="connsiteY36" fmla="*/ 63500 h 1441450"/>
              <a:gd name="connsiteX37" fmla="*/ 635000 w 3009900"/>
              <a:gd name="connsiteY37" fmla="*/ 133350 h 1441450"/>
              <a:gd name="connsiteX38" fmla="*/ 419100 w 3009900"/>
              <a:gd name="connsiteY38" fmla="*/ 311150 h 1441450"/>
              <a:gd name="connsiteX39" fmla="*/ 203200 w 3009900"/>
              <a:gd name="connsiteY39" fmla="*/ 539750 h 1441450"/>
              <a:gd name="connsiteX40" fmla="*/ 101600 w 3009900"/>
              <a:gd name="connsiteY40" fmla="*/ 647700 h 1441450"/>
              <a:gd name="connsiteX41" fmla="*/ 63500 w 3009900"/>
              <a:gd name="connsiteY41" fmla="*/ 717550 h 1441450"/>
              <a:gd name="connsiteX42" fmla="*/ 25400 w 3009900"/>
              <a:gd name="connsiteY42" fmla="*/ 806450 h 1441450"/>
              <a:gd name="connsiteX43" fmla="*/ 6350 w 3009900"/>
              <a:gd name="connsiteY43" fmla="*/ 895350 h 1441450"/>
              <a:gd name="connsiteX44" fmla="*/ 0 w 3009900"/>
              <a:gd name="connsiteY44" fmla="*/ 996950 h 1441450"/>
              <a:gd name="connsiteX45" fmla="*/ 0 w 3009900"/>
              <a:gd name="connsiteY45" fmla="*/ 1123950 h 1441450"/>
              <a:gd name="connsiteX46" fmla="*/ 31750 w 3009900"/>
              <a:gd name="connsiteY46" fmla="*/ 1200150 h 1441450"/>
              <a:gd name="connsiteX47" fmla="*/ 76200 w 3009900"/>
              <a:gd name="connsiteY47" fmla="*/ 1289050 h 1441450"/>
              <a:gd name="connsiteX48" fmla="*/ 158750 w 3009900"/>
              <a:gd name="connsiteY48" fmla="*/ 1371600 h 1441450"/>
              <a:gd name="connsiteX49" fmla="*/ 196850 w 3009900"/>
              <a:gd name="connsiteY49" fmla="*/ 1397000 h 1441450"/>
              <a:gd name="connsiteX50" fmla="*/ 298450 w 3009900"/>
              <a:gd name="connsiteY50" fmla="*/ 1428750 h 144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09900" h="1441450">
                <a:moveTo>
                  <a:pt x="298450" y="1428750"/>
                </a:moveTo>
                <a:lnTo>
                  <a:pt x="2978150" y="1441450"/>
                </a:lnTo>
                <a:lnTo>
                  <a:pt x="2997200" y="1409700"/>
                </a:lnTo>
                <a:lnTo>
                  <a:pt x="3009900" y="1371600"/>
                </a:lnTo>
                <a:lnTo>
                  <a:pt x="3009900" y="1308100"/>
                </a:lnTo>
                <a:lnTo>
                  <a:pt x="2990850" y="1282700"/>
                </a:lnTo>
                <a:lnTo>
                  <a:pt x="2946400" y="1250950"/>
                </a:lnTo>
                <a:lnTo>
                  <a:pt x="2895600" y="1231900"/>
                </a:lnTo>
                <a:lnTo>
                  <a:pt x="2800350" y="1193800"/>
                </a:lnTo>
                <a:lnTo>
                  <a:pt x="2590800" y="1181100"/>
                </a:lnTo>
                <a:lnTo>
                  <a:pt x="2393950" y="1181100"/>
                </a:lnTo>
                <a:lnTo>
                  <a:pt x="2324100" y="1181100"/>
                </a:lnTo>
                <a:lnTo>
                  <a:pt x="2247900" y="1162050"/>
                </a:lnTo>
                <a:lnTo>
                  <a:pt x="2197100" y="1130300"/>
                </a:lnTo>
                <a:lnTo>
                  <a:pt x="2146300" y="1098550"/>
                </a:lnTo>
                <a:lnTo>
                  <a:pt x="2063750" y="1016000"/>
                </a:lnTo>
                <a:lnTo>
                  <a:pt x="1981200" y="895350"/>
                </a:lnTo>
                <a:lnTo>
                  <a:pt x="1930400" y="838200"/>
                </a:lnTo>
                <a:lnTo>
                  <a:pt x="1924050" y="787400"/>
                </a:lnTo>
                <a:lnTo>
                  <a:pt x="1885950" y="673100"/>
                </a:lnTo>
                <a:lnTo>
                  <a:pt x="1860550" y="558800"/>
                </a:lnTo>
                <a:lnTo>
                  <a:pt x="1809750" y="387350"/>
                </a:lnTo>
                <a:lnTo>
                  <a:pt x="1758950" y="311150"/>
                </a:lnTo>
                <a:lnTo>
                  <a:pt x="1670050" y="215900"/>
                </a:lnTo>
                <a:lnTo>
                  <a:pt x="1638300" y="177800"/>
                </a:lnTo>
                <a:lnTo>
                  <a:pt x="1581150" y="139700"/>
                </a:lnTo>
                <a:lnTo>
                  <a:pt x="1504950" y="101600"/>
                </a:lnTo>
                <a:lnTo>
                  <a:pt x="1479550" y="88900"/>
                </a:lnTo>
                <a:lnTo>
                  <a:pt x="1409700" y="57150"/>
                </a:lnTo>
                <a:lnTo>
                  <a:pt x="1352550" y="38100"/>
                </a:lnTo>
                <a:lnTo>
                  <a:pt x="1282700" y="25400"/>
                </a:lnTo>
                <a:lnTo>
                  <a:pt x="1212850" y="25400"/>
                </a:lnTo>
                <a:lnTo>
                  <a:pt x="1162050" y="6350"/>
                </a:lnTo>
                <a:lnTo>
                  <a:pt x="977900" y="0"/>
                </a:lnTo>
                <a:lnTo>
                  <a:pt x="869950" y="12700"/>
                </a:lnTo>
                <a:lnTo>
                  <a:pt x="787400" y="38100"/>
                </a:lnTo>
                <a:lnTo>
                  <a:pt x="742950" y="63500"/>
                </a:lnTo>
                <a:lnTo>
                  <a:pt x="635000" y="133350"/>
                </a:lnTo>
                <a:lnTo>
                  <a:pt x="419100" y="311150"/>
                </a:lnTo>
                <a:lnTo>
                  <a:pt x="203200" y="539750"/>
                </a:lnTo>
                <a:lnTo>
                  <a:pt x="101600" y="647700"/>
                </a:lnTo>
                <a:lnTo>
                  <a:pt x="63500" y="717550"/>
                </a:lnTo>
                <a:lnTo>
                  <a:pt x="25400" y="806450"/>
                </a:lnTo>
                <a:lnTo>
                  <a:pt x="6350" y="895350"/>
                </a:lnTo>
                <a:lnTo>
                  <a:pt x="0" y="996950"/>
                </a:lnTo>
                <a:lnTo>
                  <a:pt x="0" y="1123950"/>
                </a:lnTo>
                <a:lnTo>
                  <a:pt x="31750" y="1200150"/>
                </a:lnTo>
                <a:lnTo>
                  <a:pt x="76200" y="1289050"/>
                </a:lnTo>
                <a:lnTo>
                  <a:pt x="158750" y="1371600"/>
                </a:lnTo>
                <a:lnTo>
                  <a:pt x="196850" y="1397000"/>
                </a:lnTo>
                <a:lnTo>
                  <a:pt x="298450" y="1428750"/>
                </a:lnTo>
                <a:close/>
              </a:path>
            </a:pathLst>
          </a:custGeom>
          <a:noFill/>
          <a:ln w="38100">
            <a:solidFill>
              <a:srgbClr val="D94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01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err="1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Epanet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6" name="35 CuadroTexto"/>
          <p:cNvSpPr txBox="1"/>
          <p:nvPr/>
        </p:nvSpPr>
        <p:spPr>
          <a:xfrm>
            <a:off x="183632" y="836712"/>
            <a:ext cx="5180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Programa orientado </a:t>
            </a:r>
            <a:r>
              <a:rPr lang="es-VE" dirty="0">
                <a:solidFill>
                  <a:srgbClr val="002060"/>
                </a:solidFill>
              </a:rPr>
              <a:t>al análisis de los procesos de distribución de agua y el seguimiento de </a:t>
            </a:r>
            <a:r>
              <a:rPr lang="es-VE" dirty="0" smtClean="0">
                <a:solidFill>
                  <a:srgbClr val="002060"/>
                </a:solidFill>
              </a:rPr>
              <a:t>calidad. Se conjugan </a:t>
            </a:r>
            <a:r>
              <a:rPr lang="es-VE" dirty="0">
                <a:solidFill>
                  <a:srgbClr val="002060"/>
                </a:solidFill>
              </a:rPr>
              <a:t>algoritmos de cálculos e interfaz gráfica </a:t>
            </a:r>
            <a:r>
              <a:rPr lang="es-VE" dirty="0" smtClean="0">
                <a:solidFill>
                  <a:srgbClr val="002060"/>
                </a:solidFill>
              </a:rPr>
              <a:t>para plasmar </a:t>
            </a:r>
            <a:r>
              <a:rPr lang="es-VE" dirty="0">
                <a:solidFill>
                  <a:srgbClr val="002060"/>
                </a:solidFill>
              </a:rPr>
              <a:t>los componentes de una red </a:t>
            </a:r>
            <a:r>
              <a:rPr lang="es-VE" dirty="0" smtClean="0">
                <a:solidFill>
                  <a:srgbClr val="002060"/>
                </a:solidFill>
              </a:rPr>
              <a:t>hidráulica.</a:t>
            </a:r>
            <a:endParaRPr lang="es-VE" dirty="0">
              <a:solidFill>
                <a:srgbClr val="002060"/>
              </a:solidFill>
            </a:endParaRPr>
          </a:p>
        </p:txBody>
      </p:sp>
      <p:pic>
        <p:nvPicPr>
          <p:cNvPr id="37" name="Picture 2" descr="D:\Documents\Tesis\digital-twin-prop\proyecto_YsisLacruz\figures\2epanet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9" y="666400"/>
            <a:ext cx="1944216" cy="15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Documents\Tesis\RedesSimulac\Salida por rebos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"/>
          <a:stretch/>
        </p:blipFill>
        <p:spPr bwMode="auto">
          <a:xfrm>
            <a:off x="1574346" y="2924944"/>
            <a:ext cx="5995307" cy="37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Continuo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CuadroTexto"/>
          <p:cNvSpPr txBox="1"/>
          <p:nvPr/>
        </p:nvSpPr>
        <p:spPr>
          <a:xfrm>
            <a:off x="789149" y="764704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Datos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9" y="1308944"/>
            <a:ext cx="5390175" cy="183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789148" y="367696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Modelo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9" y="4073957"/>
            <a:ext cx="8592889" cy="259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 descr="Imagen relacionada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9"/>
          <a:stretch/>
        </p:blipFill>
        <p:spPr bwMode="auto">
          <a:xfrm>
            <a:off x="6804248" y="652626"/>
            <a:ext cx="2231471" cy="1840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6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08113"/>
            <a:ext cx="8801639" cy="573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339752" y="166328"/>
            <a:ext cx="6804249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Modelo Continuo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Coagulación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2316519" cy="829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77822"/>
            <a:ext cx="680424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Modelos Discretos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Coagulación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CuadroTexto"/>
          <p:cNvSpPr txBox="1"/>
          <p:nvPr/>
        </p:nvSpPr>
        <p:spPr>
          <a:xfrm>
            <a:off x="155575" y="1084337"/>
            <a:ext cx="485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Valor de Turbidez de agua entrante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07996" y="3964994"/>
            <a:ext cx="516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Condiciones de dosificación de coagulante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605" name="Picture 5" descr="D:\Documents\Tesis\digital-twin-prop\proyecto_YsisLacruz\figures\4coagulantr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40149"/>
            <a:ext cx="3409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Documents\Tesis\digital-twin-prop\Petri\N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44" y="1779464"/>
            <a:ext cx="34004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7" y="1660401"/>
            <a:ext cx="52292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5" y="4668392"/>
            <a:ext cx="5338339" cy="129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2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77822"/>
            <a:ext cx="680424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Gestión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Coagulación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34316"/>
            <a:ext cx="8248187" cy="527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3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Evolución de la Industria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2" descr="D:\Documents\Tesis\digital-twin-prop\proyecto_YsisLacruz\figures\1industry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01008"/>
            <a:ext cx="665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51520" y="1124743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I4.0 ofrece </a:t>
            </a:r>
            <a:r>
              <a:rPr lang="es-VE" dirty="0">
                <a:solidFill>
                  <a:srgbClr val="002060"/>
                </a:solidFill>
              </a:rPr>
              <a:t>n</a:t>
            </a:r>
            <a:r>
              <a:rPr lang="es-VE" dirty="0" smtClean="0">
                <a:solidFill>
                  <a:srgbClr val="002060"/>
                </a:solidFill>
              </a:rPr>
              <a:t>uevos métodos para encarar los procesos complejos de sistemas críticos, aquellos que son clave en el desarrollo humano e industrial.</a:t>
            </a:r>
            <a:endParaRPr lang="es-VE" dirty="0">
              <a:solidFill>
                <a:srgbClr val="00206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Motivación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4522852" y="1575376"/>
            <a:ext cx="2088232" cy="576064"/>
          </a:xfrm>
          <a:prstGeom prst="rightArrow">
            <a:avLst/>
          </a:prstGeom>
          <a:solidFill>
            <a:srgbClr val="F68D36"/>
          </a:solidFill>
          <a:ln>
            <a:solidFill>
              <a:srgbClr val="F79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b="1" dirty="0" smtClean="0"/>
              <a:t>Digitalización</a:t>
            </a:r>
            <a:endParaRPr lang="es-VE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95" y="1427953"/>
            <a:ext cx="1164709" cy="87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9 Conector recto"/>
          <p:cNvCxnSpPr/>
          <p:nvPr/>
        </p:nvCxnSpPr>
        <p:spPr>
          <a:xfrm>
            <a:off x="8244408" y="2420888"/>
            <a:ext cx="0" cy="720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7596336" y="2420888"/>
            <a:ext cx="0" cy="720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11 Grupo"/>
          <p:cNvGrpSpPr/>
          <p:nvPr/>
        </p:nvGrpSpPr>
        <p:grpSpPr>
          <a:xfrm>
            <a:off x="7445812" y="3278622"/>
            <a:ext cx="988622" cy="820947"/>
            <a:chOff x="7445812" y="3278622"/>
            <a:chExt cx="988622" cy="82094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45812" y="3278622"/>
              <a:ext cx="950275" cy="820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10 Rectángulo"/>
            <p:cNvSpPr/>
            <p:nvPr/>
          </p:nvSpPr>
          <p:spPr>
            <a:xfrm>
              <a:off x="8304986" y="3501008"/>
              <a:ext cx="1294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17776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4" name="Picture 2" descr="D:\Downloads\Hazen-2 sedimentad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"/>
          <a:stretch/>
        </p:blipFill>
        <p:spPr bwMode="auto">
          <a:xfrm>
            <a:off x="862621" y="777019"/>
            <a:ext cx="741875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6626" name="Picture 2" descr="D:\Documents\Tesis\digital-twin-prop\proyecto_YsisLacruz\figures\4sedimentsim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45" y="1212297"/>
            <a:ext cx="4090181" cy="254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69" y="4581128"/>
            <a:ext cx="5524259" cy="168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D:\Documents\Tesis\digital-twin-prop\proyecto_YsisLacruz\figures\4htankepa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09181"/>
            <a:ext cx="4848123" cy="235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2843808" y="4221088"/>
            <a:ext cx="3312368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Modelos Discretos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Sedimentación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7" name="6 Conector recto"/>
          <p:cNvCxnSpPr/>
          <p:nvPr/>
        </p:nvCxnSpPr>
        <p:spPr>
          <a:xfrm>
            <a:off x="2915816" y="3573016"/>
            <a:ext cx="3312368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369387" y="836712"/>
            <a:ext cx="4202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Valor de Caudal de entrada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69388" y="3937696"/>
            <a:ext cx="224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Altura en el tanque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D:\Documents\Tesis\digital-twin-prop\Petri\Caud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35" y="1340768"/>
            <a:ext cx="4416877" cy="18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3" y="1384426"/>
            <a:ext cx="4546560" cy="19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D:\Documents\Tesis\digital-twin-prop\Petri\nivel-sedi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35" y="4995656"/>
            <a:ext cx="4416877" cy="11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34613"/>
            <a:ext cx="43243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3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Modelos Discretos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Sedimentación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7" name="6 Conector recto"/>
          <p:cNvCxnSpPr/>
          <p:nvPr/>
        </p:nvCxnSpPr>
        <p:spPr>
          <a:xfrm>
            <a:off x="3995936" y="2333500"/>
            <a:ext cx="0" cy="209344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31118" y="1001146"/>
            <a:ext cx="233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Estado de la compuerta de lodos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762205" y="1155034"/>
            <a:ext cx="224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Estado del tanque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3" y="1874730"/>
            <a:ext cx="1933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D:\Documents\Tesis\digital-twin-prop\proyecto_YsisLacruz\figures\4valver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6" y="4261768"/>
            <a:ext cx="2148651" cy="26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Documents\Tesis\digital-twin-prop\Petri\tanque-bi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95" y="5085184"/>
            <a:ext cx="4997631" cy="16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15" y="1598252"/>
            <a:ext cx="4867111" cy="34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4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  Modelo de Gestión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Sedimentación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7170" name="Picture 2" descr="D:\Documents\Tesis\digital-twin-prop\Petri\sedimen-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304636"/>
            <a:ext cx="8880921" cy="493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74550" y="5160568"/>
              <a:ext cx="201898" cy="220420"/>
            </a:xfrm>
            <a:prstGeom prst="flowChartConnector">
              <a:avLst/>
            </a:prstGeom>
            <a:noFill/>
            <a:ln w="38100">
              <a:solidFill>
                <a:srgbClr val="0070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Demostración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4788024" y="889164"/>
            <a:ext cx="4229901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  <a:latin typeface="+mj-lt"/>
              </a:rPr>
              <a:t>Unidad de Sedimentación: </a:t>
            </a:r>
            <a:r>
              <a:rPr lang="es-VE" dirty="0" err="1" smtClean="0">
                <a:solidFill>
                  <a:srgbClr val="002060"/>
                </a:solidFill>
                <a:latin typeface="+mj-lt"/>
              </a:rPr>
              <a:t>Epanet</a:t>
            </a:r>
            <a:endParaRPr lang="es-VE" dirty="0" smtClean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9417" b="11729"/>
          <a:stretch/>
        </p:blipFill>
        <p:spPr bwMode="auto">
          <a:xfrm>
            <a:off x="4881172" y="1489368"/>
            <a:ext cx="3819941" cy="239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5"/>
          <a:stretch/>
        </p:blipFill>
        <p:spPr bwMode="auto">
          <a:xfrm>
            <a:off x="135017" y="1535496"/>
            <a:ext cx="4229902" cy="45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135017" y="889164"/>
            <a:ext cx="4229901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  <a:latin typeface="+mj-lt"/>
              </a:rPr>
              <a:t>Unidad de coagulación: MATLAB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46" y="4043007"/>
            <a:ext cx="3117595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6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Demostración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9698" name="Picture 2" descr="D:\Documents\Tesis\digital-twin-prop\proyecto_YsisLacruz\figures\4sedimentmat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39" y="640755"/>
            <a:ext cx="1981845" cy="12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2855130" y="889164"/>
            <a:ext cx="3433740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dirty="0" err="1" smtClean="0">
                <a:solidFill>
                  <a:srgbClr val="002060"/>
                </a:solidFill>
                <a:latin typeface="+mj-lt"/>
              </a:rPr>
              <a:t>Epanet</a:t>
            </a:r>
            <a:r>
              <a:rPr lang="es-VE" dirty="0" smtClean="0">
                <a:solidFill>
                  <a:srgbClr val="002060"/>
                </a:solidFill>
                <a:latin typeface="+mj-lt"/>
              </a:rPr>
              <a:t> MATLAB </a:t>
            </a:r>
            <a:r>
              <a:rPr lang="es-VE" dirty="0" err="1" smtClean="0">
                <a:solidFill>
                  <a:srgbClr val="002060"/>
                </a:solidFill>
                <a:latin typeface="+mj-lt"/>
              </a:rPr>
              <a:t>Toolkit</a:t>
            </a:r>
            <a:r>
              <a:rPr lang="es-VE" dirty="0" smtClean="0">
                <a:solidFill>
                  <a:srgbClr val="002060"/>
                </a:solidFill>
                <a:latin typeface="+mj-lt"/>
              </a:rPr>
              <a:t>: Conexión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453"/>
          <a:stretch/>
        </p:blipFill>
        <p:spPr bwMode="auto">
          <a:xfrm>
            <a:off x="6995" y="1907089"/>
            <a:ext cx="4186895" cy="49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90" y="1907089"/>
            <a:ext cx="4943294" cy="47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1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60375" y="1700808"/>
            <a:ext cx="82244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Escenario ideal.</a:t>
            </a:r>
          </a:p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Rangos </a:t>
            </a:r>
            <a:r>
              <a:rPr lang="es-VE" dirty="0">
                <a:solidFill>
                  <a:srgbClr val="002060"/>
                </a:solidFill>
              </a:rPr>
              <a:t>bajos de turbidez, de modo que en el sedimentador se mantengan los lodos por debajo del nivel de mantenimiento durante más </a:t>
            </a:r>
            <a:r>
              <a:rPr lang="es-VE" dirty="0" smtClean="0">
                <a:solidFill>
                  <a:srgbClr val="002060"/>
                </a:solidFill>
              </a:rPr>
              <a:t>tiempo. </a:t>
            </a:r>
          </a:p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Es </a:t>
            </a:r>
            <a:r>
              <a:rPr lang="es-VE" dirty="0">
                <a:solidFill>
                  <a:srgbClr val="002060"/>
                </a:solidFill>
              </a:rPr>
              <a:t>utilizado uno de los conjuntos de datos cuya turbidez inicial máxima es de </a:t>
            </a:r>
            <a:r>
              <a:rPr lang="es-VE" dirty="0" smtClean="0">
                <a:solidFill>
                  <a:srgbClr val="002060"/>
                </a:solidFill>
              </a:rPr>
              <a:t>5.5 NTU, </a:t>
            </a:r>
            <a:r>
              <a:rPr lang="es-VE" dirty="0">
                <a:solidFill>
                  <a:srgbClr val="002060"/>
                </a:solidFill>
              </a:rPr>
              <a:t>este conjunto se replica durante cinco </a:t>
            </a:r>
            <a:r>
              <a:rPr lang="es-VE" dirty="0" smtClean="0">
                <a:solidFill>
                  <a:srgbClr val="002060"/>
                </a:solidFill>
              </a:rPr>
              <a:t>días.</a:t>
            </a:r>
            <a:endParaRPr lang="es-VE" dirty="0">
              <a:solidFill>
                <a:srgbClr val="002060"/>
              </a:solidFill>
            </a:endParaRPr>
          </a:p>
          <a:p>
            <a:endParaRPr lang="es-VE" dirty="0" smtClean="0">
              <a:solidFill>
                <a:srgbClr val="002060"/>
              </a:solidFill>
            </a:endParaRPr>
          </a:p>
          <a:p>
            <a:endParaRPr lang="es-VE" dirty="0" smtClean="0">
              <a:solidFill>
                <a:srgbClr val="002060"/>
              </a:solidFill>
            </a:endParaRP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La </a:t>
            </a:r>
            <a:r>
              <a:rPr lang="es-VE" dirty="0">
                <a:solidFill>
                  <a:srgbClr val="002060"/>
                </a:solidFill>
              </a:rPr>
              <a:t>descarga de lodos ocurre </a:t>
            </a:r>
            <a:r>
              <a:rPr lang="es-VE" dirty="0" smtClean="0">
                <a:solidFill>
                  <a:srgbClr val="002060"/>
                </a:solidFill>
              </a:rPr>
              <a:t>cerca </a:t>
            </a:r>
            <a:r>
              <a:rPr lang="es-VE" dirty="0">
                <a:solidFill>
                  <a:srgbClr val="002060"/>
                </a:solidFill>
              </a:rPr>
              <a:t>de 4 días y 11 horas de funcionamiento continuo, coincidiendo con lo descrito por los operadores en </a:t>
            </a:r>
            <a:r>
              <a:rPr lang="es-VE" dirty="0" smtClean="0">
                <a:solidFill>
                  <a:srgbClr val="002060"/>
                </a:solidFill>
              </a:rPr>
              <a:t>plant</a:t>
            </a:r>
            <a:r>
              <a:rPr lang="es-VE" dirty="0">
                <a:solidFill>
                  <a:srgbClr val="002060"/>
                </a:solidFill>
              </a:rPr>
              <a:t>a</a:t>
            </a:r>
            <a:r>
              <a:rPr lang="es-VE" dirty="0" smtClean="0">
                <a:solidFill>
                  <a:srgbClr val="002060"/>
                </a:solidFill>
              </a:rPr>
              <a:t>.</a:t>
            </a:r>
            <a:endParaRPr lang="es-V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95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1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0722" name="Picture 2" descr="D:\Documents\Tesis\digital-twin-prop\proyecto_YsisLacruz\figures\4ideal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" y="836712"/>
            <a:ext cx="905350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55805" y="188640"/>
            <a:ext cx="3911525" cy="6669360"/>
            <a:chOff x="4455805" y="188640"/>
            <a:chExt cx="3911525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55805" y="958083"/>
              <a:ext cx="222088" cy="220420"/>
            </a:xfrm>
            <a:prstGeom prst="flowChartConnector">
              <a:avLst/>
            </a:prstGeom>
            <a:noFill/>
            <a:ln w="38100">
              <a:solidFill>
                <a:srgbClr val="2E9BA0"/>
              </a:solidFill>
            </a:ln>
            <a:effectLst>
              <a:glow rad="50800">
                <a:srgbClr val="2E9BA0">
                  <a:alpha val="4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199" y="166328"/>
            <a:ext cx="9142802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2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716587" y="1628800"/>
            <a:ext cx="77120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Turbidez entre 1 NTU </a:t>
            </a:r>
            <a:r>
              <a:rPr lang="es-VE" dirty="0">
                <a:solidFill>
                  <a:srgbClr val="002060"/>
                </a:solidFill>
              </a:rPr>
              <a:t>y </a:t>
            </a:r>
            <a:r>
              <a:rPr lang="es-VE" dirty="0" smtClean="0">
                <a:solidFill>
                  <a:srgbClr val="002060"/>
                </a:solidFill>
              </a:rPr>
              <a:t>99 NTU.</a:t>
            </a:r>
          </a:p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Adición de </a:t>
            </a:r>
            <a:r>
              <a:rPr lang="es-VE" dirty="0">
                <a:solidFill>
                  <a:srgbClr val="002060"/>
                </a:solidFill>
              </a:rPr>
              <a:t>coagulante al </a:t>
            </a:r>
            <a:r>
              <a:rPr lang="es-VE" dirty="0" smtClean="0">
                <a:solidFill>
                  <a:srgbClr val="002060"/>
                </a:solidFill>
              </a:rPr>
              <a:t>proceso</a:t>
            </a:r>
          </a:p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Colmatación de sedimentadores más rápidamente.</a:t>
            </a:r>
          </a:p>
          <a:p>
            <a:pPr algn="just"/>
            <a:endParaRPr lang="es-VE" dirty="0">
              <a:solidFill>
                <a:srgbClr val="002060"/>
              </a:solidFill>
            </a:endParaRPr>
          </a:p>
          <a:p>
            <a:endParaRPr lang="es-VE" dirty="0" smtClean="0">
              <a:solidFill>
                <a:srgbClr val="002060"/>
              </a:solidFill>
            </a:endParaRP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En </a:t>
            </a:r>
            <a:r>
              <a:rPr lang="es-VE" dirty="0">
                <a:solidFill>
                  <a:srgbClr val="002060"/>
                </a:solidFill>
              </a:rPr>
              <a:t>este caso el nivel máximo de turbidez se ubica en </a:t>
            </a:r>
            <a:r>
              <a:rPr lang="es-VE" dirty="0" smtClean="0">
                <a:solidFill>
                  <a:srgbClr val="002060"/>
                </a:solidFill>
              </a:rPr>
              <a:t>53 NTU </a:t>
            </a:r>
            <a:r>
              <a:rPr lang="es-VE" dirty="0">
                <a:solidFill>
                  <a:srgbClr val="002060"/>
                </a:solidFill>
              </a:rPr>
              <a:t>con un color de </a:t>
            </a:r>
            <a:r>
              <a:rPr lang="es-VE" dirty="0" smtClean="0">
                <a:solidFill>
                  <a:srgbClr val="002060"/>
                </a:solidFill>
              </a:rPr>
              <a:t>120 UC, </a:t>
            </a:r>
            <a:r>
              <a:rPr lang="es-VE" dirty="0">
                <a:solidFill>
                  <a:srgbClr val="002060"/>
                </a:solidFill>
              </a:rPr>
              <a:t>con la inclusión de algunos valores de turbidez por debajo de </a:t>
            </a:r>
            <a:r>
              <a:rPr lang="es-VE" dirty="0" smtClean="0">
                <a:solidFill>
                  <a:srgbClr val="002060"/>
                </a:solidFill>
              </a:rPr>
              <a:t>12 NTU, </a:t>
            </a:r>
            <a:r>
              <a:rPr lang="es-VE" dirty="0">
                <a:solidFill>
                  <a:srgbClr val="002060"/>
                </a:solidFill>
              </a:rPr>
              <a:t>el sedimentador se colmata a </a:t>
            </a:r>
            <a:r>
              <a:rPr lang="es-VE" dirty="0" smtClean="0">
                <a:solidFill>
                  <a:srgbClr val="002060"/>
                </a:solidFill>
              </a:rPr>
              <a:t>los 3 </a:t>
            </a:r>
            <a:r>
              <a:rPr lang="es-VE" dirty="0">
                <a:solidFill>
                  <a:srgbClr val="002060"/>
                </a:solidFill>
              </a:rPr>
              <a:t>días y 14 horas de </a:t>
            </a:r>
            <a:r>
              <a:rPr lang="es-VE" dirty="0" smtClean="0">
                <a:solidFill>
                  <a:srgbClr val="002060"/>
                </a:solidFill>
              </a:rPr>
              <a:t>funcionamiento aproximadamente.</a:t>
            </a:r>
            <a:endParaRPr lang="es-V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199" y="166328"/>
            <a:ext cx="9142802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2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4" y="692696"/>
            <a:ext cx="8792071" cy="613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3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16587" y="1628800"/>
            <a:ext cx="7712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Turbidez </a:t>
            </a:r>
            <a:r>
              <a:rPr lang="es-VE" dirty="0">
                <a:solidFill>
                  <a:srgbClr val="002060"/>
                </a:solidFill>
              </a:rPr>
              <a:t>alta durante todo un </a:t>
            </a:r>
            <a:r>
              <a:rPr lang="es-VE" dirty="0" smtClean="0">
                <a:solidFill>
                  <a:srgbClr val="002060"/>
                </a:solidFill>
              </a:rPr>
              <a:t>día. </a:t>
            </a:r>
          </a:p>
          <a:p>
            <a:pPr algn="just"/>
            <a:r>
              <a:rPr lang="es-VE" dirty="0" smtClean="0">
                <a:solidFill>
                  <a:srgbClr val="F79443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Se </a:t>
            </a:r>
            <a:r>
              <a:rPr lang="es-VE" dirty="0">
                <a:solidFill>
                  <a:srgbClr val="002060"/>
                </a:solidFill>
              </a:rPr>
              <a:t>utilizaron los datos superiores a </a:t>
            </a:r>
            <a:r>
              <a:rPr lang="es-VE" dirty="0" smtClean="0">
                <a:solidFill>
                  <a:srgbClr val="002060"/>
                </a:solidFill>
              </a:rPr>
              <a:t>95 NTU </a:t>
            </a:r>
            <a:r>
              <a:rPr lang="es-VE" dirty="0">
                <a:solidFill>
                  <a:srgbClr val="002060"/>
                </a:solidFill>
              </a:rPr>
              <a:t>de la planta real, tomados </a:t>
            </a:r>
            <a:r>
              <a:rPr lang="es-VE" dirty="0" smtClean="0">
                <a:solidFill>
                  <a:srgbClr val="002060"/>
                </a:solidFill>
              </a:rPr>
              <a:t>como </a:t>
            </a:r>
            <a:r>
              <a:rPr lang="es-VE" dirty="0">
                <a:solidFill>
                  <a:srgbClr val="002060"/>
                </a:solidFill>
              </a:rPr>
              <a:t>combinación de los conjuntos de datos iniciales</a:t>
            </a:r>
            <a:r>
              <a:rPr lang="es-VE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es-VE" dirty="0" smtClean="0">
              <a:solidFill>
                <a:srgbClr val="002060"/>
              </a:solidFill>
            </a:endParaRPr>
          </a:p>
          <a:p>
            <a:pPr algn="just"/>
            <a:endParaRPr lang="es-VE" dirty="0" smtClean="0">
              <a:solidFill>
                <a:srgbClr val="002060"/>
              </a:solidFill>
            </a:endParaRP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Con </a:t>
            </a:r>
            <a:r>
              <a:rPr lang="es-VE" dirty="0">
                <a:solidFill>
                  <a:srgbClr val="002060"/>
                </a:solidFill>
              </a:rPr>
              <a:t>un nivel máximo </a:t>
            </a:r>
            <a:r>
              <a:rPr lang="es-VE" dirty="0" smtClean="0">
                <a:solidFill>
                  <a:srgbClr val="002060"/>
                </a:solidFill>
              </a:rPr>
              <a:t>de </a:t>
            </a:r>
            <a:r>
              <a:rPr lang="es-VE" dirty="0">
                <a:solidFill>
                  <a:srgbClr val="002060"/>
                </a:solidFill>
              </a:rPr>
              <a:t>turbidez de </a:t>
            </a:r>
            <a:r>
              <a:rPr lang="es-VE" dirty="0" smtClean="0">
                <a:solidFill>
                  <a:srgbClr val="002060"/>
                </a:solidFill>
              </a:rPr>
              <a:t>1500 NTU </a:t>
            </a:r>
            <a:r>
              <a:rPr lang="es-VE" dirty="0">
                <a:solidFill>
                  <a:srgbClr val="002060"/>
                </a:solidFill>
              </a:rPr>
              <a:t>y </a:t>
            </a:r>
            <a:r>
              <a:rPr lang="es-VE" dirty="0" smtClean="0">
                <a:solidFill>
                  <a:srgbClr val="002060"/>
                </a:solidFill>
              </a:rPr>
              <a:t>9000 UC, </a:t>
            </a:r>
            <a:r>
              <a:rPr lang="es-VE" dirty="0">
                <a:solidFill>
                  <a:srgbClr val="002060"/>
                </a:solidFill>
              </a:rPr>
              <a:t>la dosis de coagulante suministrada es de </a:t>
            </a:r>
            <a:r>
              <a:rPr lang="es-VE" dirty="0" smtClean="0">
                <a:solidFill>
                  <a:srgbClr val="002060"/>
                </a:solidFill>
              </a:rPr>
              <a:t>252,8 kg/h </a:t>
            </a:r>
            <a:r>
              <a:rPr lang="es-VE" dirty="0">
                <a:solidFill>
                  <a:srgbClr val="002060"/>
                </a:solidFill>
              </a:rPr>
              <a:t>en la primera unidad, alcanzando que el sedimentador se colmate </a:t>
            </a:r>
            <a:r>
              <a:rPr lang="es-VE" dirty="0" smtClean="0">
                <a:solidFill>
                  <a:srgbClr val="002060"/>
                </a:solidFill>
              </a:rPr>
              <a:t>en 1 </a:t>
            </a:r>
            <a:r>
              <a:rPr lang="es-VE" dirty="0">
                <a:solidFill>
                  <a:srgbClr val="002060"/>
                </a:solidFill>
              </a:rPr>
              <a:t>día y 10 horas.</a:t>
            </a:r>
          </a:p>
        </p:txBody>
      </p:sp>
    </p:spTree>
    <p:extLst>
      <p:ext uri="{BB962C8B-B14F-4D97-AF65-F5344CB8AC3E}">
        <p14:creationId xmlns:p14="http://schemas.microsoft.com/office/powerpoint/2010/main" val="13391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3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2770" name="Picture 2" descr="D:\Documents\Tesis\digital-twin-prop\proyecto_YsisLacruz\figures\4deg2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40569"/>
            <a:ext cx="9144000" cy="57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" y="166328"/>
            <a:ext cx="9144000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4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16587" y="1628800"/>
            <a:ext cx="77120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F68D36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Dos </a:t>
            </a:r>
            <a:r>
              <a:rPr lang="es-VE" dirty="0">
                <a:solidFill>
                  <a:srgbClr val="002060"/>
                </a:solidFill>
              </a:rPr>
              <a:t>opciones operativas desencadenadas por un nivel alto de </a:t>
            </a:r>
            <a:r>
              <a:rPr lang="es-VE" dirty="0" smtClean="0">
                <a:solidFill>
                  <a:srgbClr val="002060"/>
                </a:solidFill>
              </a:rPr>
              <a:t>turbidez:</a:t>
            </a: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r>
              <a:rPr lang="es-VE" dirty="0">
                <a:solidFill>
                  <a:srgbClr val="002060"/>
                </a:solidFill>
              </a:rPr>
              <a:t>	</a:t>
            </a:r>
            <a:r>
              <a:rPr lang="es-VE" dirty="0" smtClean="0">
                <a:solidFill>
                  <a:srgbClr val="002060"/>
                </a:solidFill>
              </a:rPr>
              <a:t>Aumento </a:t>
            </a:r>
            <a:r>
              <a:rPr lang="es-VE" dirty="0">
                <a:solidFill>
                  <a:srgbClr val="002060"/>
                </a:solidFill>
              </a:rPr>
              <a:t>de la dosis de </a:t>
            </a:r>
            <a:r>
              <a:rPr lang="es-VE" dirty="0" smtClean="0">
                <a:solidFill>
                  <a:srgbClr val="002060"/>
                </a:solidFill>
              </a:rPr>
              <a:t>coagulante</a:t>
            </a: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r>
              <a:rPr lang="es-VE" dirty="0" smtClean="0">
                <a:solidFill>
                  <a:srgbClr val="002060"/>
                </a:solidFill>
              </a:rPr>
              <a:t>	Cierre </a:t>
            </a:r>
            <a:r>
              <a:rPr lang="es-VE" dirty="0">
                <a:solidFill>
                  <a:srgbClr val="002060"/>
                </a:solidFill>
              </a:rPr>
              <a:t>del flujo </a:t>
            </a:r>
            <a:r>
              <a:rPr lang="es-VE" dirty="0" smtClean="0">
                <a:solidFill>
                  <a:srgbClr val="002060"/>
                </a:solidFill>
              </a:rPr>
              <a:t>entrante.</a:t>
            </a: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r>
              <a:rPr lang="es-VE" dirty="0" smtClean="0">
                <a:solidFill>
                  <a:srgbClr val="F68D36"/>
                </a:solidFill>
              </a:rPr>
              <a:t>-</a:t>
            </a:r>
            <a:r>
              <a:rPr lang="es-VE" dirty="0" smtClean="0">
                <a:solidFill>
                  <a:srgbClr val="002060"/>
                </a:solidFill>
              </a:rPr>
              <a:t> Usados dos </a:t>
            </a:r>
            <a:r>
              <a:rPr lang="es-VE" dirty="0">
                <a:solidFill>
                  <a:srgbClr val="002060"/>
                </a:solidFill>
              </a:rPr>
              <a:t>de los conjuntos </a:t>
            </a:r>
            <a:r>
              <a:rPr lang="es-VE" dirty="0" smtClean="0">
                <a:solidFill>
                  <a:srgbClr val="002060"/>
                </a:solidFill>
              </a:rPr>
              <a:t>con los </a:t>
            </a:r>
            <a:r>
              <a:rPr lang="es-VE" dirty="0">
                <a:solidFill>
                  <a:srgbClr val="002060"/>
                </a:solidFill>
              </a:rPr>
              <a:t>rangos más altos de color y turbidez </a:t>
            </a:r>
            <a:r>
              <a:rPr lang="es-VE" dirty="0" smtClean="0">
                <a:solidFill>
                  <a:srgbClr val="002060"/>
                </a:solidFill>
              </a:rPr>
              <a:t>inicial.</a:t>
            </a: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endParaRPr lang="es-VE" dirty="0">
              <a:solidFill>
                <a:srgbClr val="002060"/>
              </a:solidFill>
            </a:endParaRP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endParaRPr lang="es-VE" dirty="0" smtClean="0">
              <a:solidFill>
                <a:srgbClr val="002060"/>
              </a:solidFill>
            </a:endParaRPr>
          </a:p>
          <a:p>
            <a:pPr algn="just">
              <a:tabLst>
                <a:tab pos="263525" algn="l"/>
                <a:tab pos="354013" algn="l"/>
                <a:tab pos="628650" algn="l"/>
              </a:tabLst>
            </a:pPr>
            <a:r>
              <a:rPr lang="es-VE" dirty="0" smtClean="0">
                <a:solidFill>
                  <a:srgbClr val="002060"/>
                </a:solidFill>
              </a:rPr>
              <a:t>En </a:t>
            </a:r>
            <a:r>
              <a:rPr lang="es-VE" dirty="0">
                <a:solidFill>
                  <a:srgbClr val="002060"/>
                </a:solidFill>
              </a:rPr>
              <a:t>caso de mantener la compuerta de entrada a la planta abierta, se observa el aumento de coagulante que se debe añadir al </a:t>
            </a:r>
            <a:r>
              <a:rPr lang="es-VE" dirty="0" smtClean="0">
                <a:solidFill>
                  <a:srgbClr val="002060"/>
                </a:solidFill>
              </a:rPr>
              <a:t>proceso, razón </a:t>
            </a:r>
            <a:r>
              <a:rPr lang="es-VE" dirty="0">
                <a:solidFill>
                  <a:srgbClr val="002060"/>
                </a:solidFill>
              </a:rPr>
              <a:t>por la que coagulación se considera la unidad que mayor gasto puede generar en el tratamiento de agua.</a:t>
            </a:r>
          </a:p>
        </p:txBody>
      </p:sp>
    </p:spTree>
    <p:extLst>
      <p:ext uri="{BB962C8B-B14F-4D97-AF65-F5344CB8AC3E}">
        <p14:creationId xmlns:p14="http://schemas.microsoft.com/office/powerpoint/2010/main" val="17974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" y="166328"/>
            <a:ext cx="9144000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4 (a)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3794" name="Picture 2" descr="D:\Documents\Tesis\digital-twin-prop\proyecto_YsisLacruz\figures\4fail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0688"/>
            <a:ext cx="9144000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6622" y="166328"/>
            <a:ext cx="9160623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4 (b)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614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6622" y="166328"/>
            <a:ext cx="9160623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5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16587" y="1628800"/>
            <a:ext cx="7712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>
                <a:solidFill>
                  <a:srgbClr val="002060"/>
                </a:solidFill>
              </a:rPr>
              <a:t>Una vez descritos los escenarios </a:t>
            </a:r>
            <a:r>
              <a:rPr lang="es-VE" dirty="0" smtClean="0">
                <a:solidFill>
                  <a:srgbClr val="002060"/>
                </a:solidFill>
              </a:rPr>
              <a:t>previos, </a:t>
            </a:r>
            <a:r>
              <a:rPr lang="es-VE" dirty="0">
                <a:solidFill>
                  <a:srgbClr val="002060"/>
                </a:solidFill>
              </a:rPr>
              <a:t>se toman aleatoriamente cuatro de los conjuntos de datos y se corre el programa para observar el comportamiento durante esos cuatro días. </a:t>
            </a:r>
            <a:r>
              <a:rPr lang="es-VE" dirty="0" smtClean="0">
                <a:solidFill>
                  <a:srgbClr val="002060"/>
                </a:solidFill>
              </a:rPr>
              <a:t>El </a:t>
            </a:r>
            <a:r>
              <a:rPr lang="es-VE" dirty="0">
                <a:solidFill>
                  <a:srgbClr val="002060"/>
                </a:solidFill>
              </a:rPr>
              <a:t>tanque se satura al día 3 de simulación, con promedio de turbidez media. </a:t>
            </a:r>
          </a:p>
        </p:txBody>
      </p:sp>
    </p:spTree>
    <p:extLst>
      <p:ext uri="{BB962C8B-B14F-4D97-AF65-F5344CB8AC3E}">
        <p14:creationId xmlns:p14="http://schemas.microsoft.com/office/powerpoint/2010/main" val="35075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6622" y="166328"/>
            <a:ext cx="9160623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5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" y="668213"/>
            <a:ext cx="8837252" cy="61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Demostración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6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70892" y="5775133"/>
              <a:ext cx="201898" cy="220420"/>
            </a:xfrm>
            <a:prstGeom prst="flowChartConnector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508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Planteamiento del Problema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51148" y="2474370"/>
            <a:ext cx="62646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latin typeface="+mj-lt"/>
              </a:rPr>
              <a:t>Se propone desarrollar los modelos de comportamiento del proceso de potabilización, que incluye el modelo de proceso, el modelo de flujo de producto y el modelo de los recursos, con el fin de determinar el modelo operacional (secuencia de operaciones) para establecer </a:t>
            </a:r>
            <a:r>
              <a:rPr lang="es-VE" sz="2000" dirty="0" smtClean="0">
                <a:latin typeface="+mj-lt"/>
              </a:rPr>
              <a:t>una propuesta de </a:t>
            </a:r>
            <a:r>
              <a:rPr lang="es-VE" sz="2000" dirty="0">
                <a:latin typeface="+mj-lt"/>
              </a:rPr>
              <a:t>gemelo digital de la unidad de </a:t>
            </a:r>
            <a:r>
              <a:rPr lang="es-VE" sz="2000" dirty="0" smtClean="0">
                <a:latin typeface="+mj-lt"/>
              </a:rPr>
              <a:t>potabilización.</a:t>
            </a:r>
            <a:endParaRPr lang="es-VE" sz="2000" dirty="0">
              <a:latin typeface="+mj-lt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3059832" y="4653136"/>
            <a:ext cx="3168352" cy="0"/>
          </a:xfrm>
          <a:prstGeom prst="line">
            <a:avLst/>
          </a:prstGeom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1115617" y="2615774"/>
            <a:ext cx="0" cy="1656184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Conclusiones y Recomendaciones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4" name="3 Rectángulo"/>
          <p:cNvSpPr/>
          <p:nvPr/>
        </p:nvSpPr>
        <p:spPr>
          <a:xfrm>
            <a:off x="460374" y="1154614"/>
            <a:ext cx="836009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srgbClr val="002060"/>
                </a:solidFill>
              </a:rPr>
              <a:t>- El </a:t>
            </a:r>
            <a:r>
              <a:rPr lang="es-VE" dirty="0">
                <a:solidFill>
                  <a:srgbClr val="002060"/>
                </a:solidFill>
              </a:rPr>
              <a:t>uso del enfoque de </a:t>
            </a:r>
            <a:r>
              <a:rPr lang="es-VE" dirty="0" smtClean="0">
                <a:solidFill>
                  <a:srgbClr val="002060"/>
                </a:solidFill>
              </a:rPr>
              <a:t>UHP, </a:t>
            </a:r>
            <a:r>
              <a:rPr lang="es-VE" dirty="0">
                <a:solidFill>
                  <a:srgbClr val="002060"/>
                </a:solidFill>
              </a:rPr>
              <a:t>da un marco de referencia para determinar el modelo de comportamiento de la unidad basado en una extensión del modelo de </a:t>
            </a:r>
            <a:r>
              <a:rPr lang="es-VE" dirty="0" err="1" smtClean="0">
                <a:solidFill>
                  <a:srgbClr val="002060"/>
                </a:solidFill>
              </a:rPr>
              <a:t>Lygeros</a:t>
            </a:r>
            <a:r>
              <a:rPr lang="es-VE" dirty="0" smtClean="0">
                <a:solidFill>
                  <a:srgbClr val="002060"/>
                </a:solidFill>
              </a:rPr>
              <a:t>, </a:t>
            </a:r>
            <a:r>
              <a:rPr lang="es-VE" dirty="0">
                <a:solidFill>
                  <a:srgbClr val="002060"/>
                </a:solidFill>
              </a:rPr>
              <a:t>que corresponde con el Gemelo Digital de la Unidad. </a:t>
            </a:r>
            <a:endParaRPr lang="es-VE" dirty="0" smtClean="0">
              <a:solidFill>
                <a:srgbClr val="002060"/>
              </a:solidFill>
            </a:endParaRPr>
          </a:p>
          <a:p>
            <a:r>
              <a:rPr lang="es-VE" dirty="0">
                <a:solidFill>
                  <a:srgbClr val="002060"/>
                </a:solidFill>
              </a:rPr>
              <a:t>	</a:t>
            </a: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- Se </a:t>
            </a:r>
            <a:r>
              <a:rPr lang="es-VE" dirty="0">
                <a:solidFill>
                  <a:srgbClr val="002060"/>
                </a:solidFill>
              </a:rPr>
              <a:t>aplicó el marco de referencia para obtener el modelo de comportamiento para las unidades de coagulación y sedimentación en el proceso de potabilización, mostrando su desempeño en una emulación realizada sobre </a:t>
            </a:r>
            <a:r>
              <a:rPr lang="es-VE" dirty="0" err="1">
                <a:solidFill>
                  <a:srgbClr val="002060"/>
                </a:solidFill>
              </a:rPr>
              <a:t>Epanet</a:t>
            </a:r>
            <a:r>
              <a:rPr lang="es-VE" dirty="0">
                <a:solidFill>
                  <a:srgbClr val="002060"/>
                </a:solidFill>
              </a:rPr>
              <a:t>-Matlab. Con esto se dan por cumplidos los objetivos propuestos</a:t>
            </a:r>
            <a:r>
              <a:rPr lang="es-VE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es-VE" dirty="0" smtClean="0">
              <a:solidFill>
                <a:srgbClr val="002060"/>
              </a:solidFill>
            </a:endParaRPr>
          </a:p>
          <a:p>
            <a:pPr algn="just"/>
            <a:r>
              <a:rPr lang="es-VE" dirty="0">
                <a:solidFill>
                  <a:srgbClr val="002060"/>
                </a:solidFill>
              </a:rPr>
              <a:t>- La implementación de un gemelo digital permite </a:t>
            </a:r>
            <a:r>
              <a:rPr lang="es-VE" dirty="0" smtClean="0">
                <a:solidFill>
                  <a:srgbClr val="002060"/>
                </a:solidFill>
              </a:rPr>
              <a:t>la planificación, seguimiento </a:t>
            </a:r>
            <a:r>
              <a:rPr lang="es-VE" dirty="0">
                <a:solidFill>
                  <a:srgbClr val="002060"/>
                </a:solidFill>
              </a:rPr>
              <a:t>y </a:t>
            </a:r>
            <a:r>
              <a:rPr lang="es-VE" dirty="0" smtClean="0">
                <a:solidFill>
                  <a:srgbClr val="002060"/>
                </a:solidFill>
              </a:rPr>
              <a:t>gestión del proceso de producción, así como </a:t>
            </a:r>
            <a:r>
              <a:rPr lang="es-VE" dirty="0">
                <a:solidFill>
                  <a:srgbClr val="002060"/>
                </a:solidFill>
              </a:rPr>
              <a:t>el uso de </a:t>
            </a:r>
            <a:r>
              <a:rPr lang="es-VE" dirty="0" smtClean="0">
                <a:solidFill>
                  <a:srgbClr val="002060"/>
                </a:solidFill>
              </a:rPr>
              <a:t>datos </a:t>
            </a:r>
            <a:r>
              <a:rPr lang="es-VE" dirty="0">
                <a:solidFill>
                  <a:srgbClr val="002060"/>
                </a:solidFill>
              </a:rPr>
              <a:t>obtenidos para programación y evaluación</a:t>
            </a:r>
            <a:r>
              <a:rPr lang="es-VE" dirty="0" smtClean="0">
                <a:solidFill>
                  <a:srgbClr val="002060"/>
                </a:solidFill>
              </a:rPr>
              <a:t>.</a:t>
            </a:r>
            <a:endParaRPr lang="es-VE" dirty="0">
              <a:solidFill>
                <a:srgbClr val="002060"/>
              </a:solidFill>
            </a:endParaRPr>
          </a:p>
          <a:p>
            <a:endParaRPr lang="es-VE" dirty="0">
              <a:solidFill>
                <a:srgbClr val="002060"/>
              </a:solidFill>
            </a:endParaRPr>
          </a:p>
          <a:p>
            <a:pPr algn="just"/>
            <a:r>
              <a:rPr lang="es-VE" dirty="0" smtClean="0">
                <a:solidFill>
                  <a:srgbClr val="002060"/>
                </a:solidFill>
              </a:rPr>
              <a:t>- Es </a:t>
            </a:r>
            <a:r>
              <a:rPr lang="es-VE" dirty="0">
                <a:solidFill>
                  <a:srgbClr val="002060"/>
                </a:solidFill>
              </a:rPr>
              <a:t>fundamental en la digitalización de la empresa el contar con modelos </a:t>
            </a:r>
            <a:r>
              <a:rPr lang="es-VE" dirty="0" smtClean="0">
                <a:solidFill>
                  <a:srgbClr val="002060"/>
                </a:solidFill>
              </a:rPr>
              <a:t>de comportamiento</a:t>
            </a:r>
            <a:r>
              <a:rPr lang="es-VE" dirty="0">
                <a:solidFill>
                  <a:srgbClr val="002060"/>
                </a:solidFill>
              </a:rPr>
              <a:t>, ya que ese es el soporte para realizar la </a:t>
            </a:r>
            <a:r>
              <a:rPr lang="es-VE" dirty="0" smtClean="0">
                <a:solidFill>
                  <a:srgbClr val="002060"/>
                </a:solidFill>
              </a:rPr>
              <a:t>gestión (planificación/programación/ejecución/seguimiento </a:t>
            </a:r>
            <a:r>
              <a:rPr lang="es-VE" dirty="0">
                <a:solidFill>
                  <a:srgbClr val="002060"/>
                </a:solidFill>
              </a:rPr>
              <a:t>del </a:t>
            </a:r>
            <a:r>
              <a:rPr lang="es-VE" dirty="0" smtClean="0">
                <a:solidFill>
                  <a:srgbClr val="002060"/>
                </a:solidFill>
              </a:rPr>
              <a:t>proceso </a:t>
            </a:r>
            <a:r>
              <a:rPr lang="es-VE" dirty="0">
                <a:solidFill>
                  <a:srgbClr val="002060"/>
                </a:solidFill>
              </a:rPr>
              <a:t>a partir de la </a:t>
            </a:r>
            <a:r>
              <a:rPr lang="es-VE" dirty="0" smtClean="0">
                <a:solidFill>
                  <a:srgbClr val="002060"/>
                </a:solidFill>
              </a:rPr>
              <a:t>coordinación </a:t>
            </a:r>
            <a:r>
              <a:rPr lang="es-VE" dirty="0">
                <a:solidFill>
                  <a:srgbClr val="002060"/>
                </a:solidFill>
              </a:rPr>
              <a:t>y supervisión de unidades, basado en el modelo de producto, modelo de proceso y modelos de recurso, </a:t>
            </a:r>
            <a:r>
              <a:rPr lang="es-VE" dirty="0" smtClean="0">
                <a:solidFill>
                  <a:srgbClr val="002060"/>
                </a:solidFill>
              </a:rPr>
              <a:t>según </a:t>
            </a:r>
            <a:r>
              <a:rPr lang="es-VE" dirty="0">
                <a:solidFill>
                  <a:srgbClr val="002060"/>
                </a:solidFill>
              </a:rPr>
              <a:t>el enfoque de UHP).</a:t>
            </a:r>
          </a:p>
          <a:p>
            <a:r>
              <a:rPr lang="es-VE" dirty="0">
                <a:solidFill>
                  <a:srgbClr val="00206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93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24" y="4717531"/>
            <a:ext cx="5220072" cy="216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57" y="0"/>
            <a:ext cx="5142556" cy="47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Resultado de imagen para matla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67" y="4227804"/>
            <a:ext cx="581042" cy="5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epane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140" y="4749900"/>
            <a:ext cx="522096" cy="5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 redondeado"/>
          <p:cNvSpPr/>
          <p:nvPr/>
        </p:nvSpPr>
        <p:spPr>
          <a:xfrm>
            <a:off x="755576" y="306896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smtClean="0">
                <a:solidFill>
                  <a:prstClr val="white"/>
                </a:solidFill>
                <a:latin typeface="Gill Sans MT" panose="020B0502020104020203" pitchFamily="34" charset="0"/>
              </a:rPr>
              <a:t>Gracias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93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0" y="1670937"/>
            <a:ext cx="4326053" cy="45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Tabla de Contenido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4461916" y="188640"/>
            <a:ext cx="3905414" cy="6669360"/>
            <a:chOff x="4461916" y="188640"/>
            <a:chExt cx="3905414" cy="6669360"/>
          </a:xfrm>
        </p:grpSpPr>
        <p:grpSp>
          <p:nvGrpSpPr>
            <p:cNvPr id="31" name="30 Grupo"/>
            <p:cNvGrpSpPr/>
            <p:nvPr/>
          </p:nvGrpSpPr>
          <p:grpSpPr>
            <a:xfrm>
              <a:off x="4461916" y="188640"/>
              <a:ext cx="3905414" cy="6669360"/>
              <a:chOff x="4461916" y="188640"/>
              <a:chExt cx="3905414" cy="666936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048" y="6400800"/>
                <a:ext cx="257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19 Grupo"/>
              <p:cNvGrpSpPr/>
              <p:nvPr/>
            </p:nvGrpSpPr>
            <p:grpSpPr>
              <a:xfrm>
                <a:off x="4461916" y="188640"/>
                <a:ext cx="3905414" cy="6505911"/>
                <a:chOff x="4461916" y="188640"/>
                <a:chExt cx="3905414" cy="6505911"/>
              </a:xfrm>
            </p:grpSpPr>
            <p:grpSp>
              <p:nvGrpSpPr>
                <p:cNvPr id="3" name="2 Grupo"/>
                <p:cNvGrpSpPr/>
                <p:nvPr/>
              </p:nvGrpSpPr>
              <p:grpSpPr>
                <a:xfrm>
                  <a:off x="4461916" y="386786"/>
                  <a:ext cx="270307" cy="6307765"/>
                  <a:chOff x="4461916" y="980728"/>
                  <a:chExt cx="270307" cy="6307765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6913" r="2212" b="866"/>
                  <a:stretch/>
                </p:blipFill>
                <p:spPr bwMode="auto">
                  <a:xfrm>
                    <a:off x="4461916" y="2708920"/>
                    <a:ext cx="224791" cy="45795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4461916" y="980728"/>
                    <a:ext cx="190500" cy="1371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75048" y="2346588"/>
                    <a:ext cx="25717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3246" y="5804429"/>
                  <a:ext cx="161925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3 Rectángulo"/>
                <p:cNvSpPr/>
                <p:nvPr/>
              </p:nvSpPr>
              <p:spPr>
                <a:xfrm>
                  <a:off x="4686707" y="188640"/>
                  <a:ext cx="135748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Motivación</a:t>
                  </a:r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4686707" y="865060"/>
                  <a:ext cx="31537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Planteamiento del Problema</a:t>
                  </a:r>
                  <a:endParaRPr lang="es-VE" sz="2000" dirty="0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4686707" y="1469044"/>
                  <a:ext cx="117160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Objetivos</a:t>
                  </a:r>
                  <a:endParaRPr lang="es-VE" sz="2000" dirty="0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4686707" y="1992686"/>
                  <a:ext cx="3647537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Gemelo Digital en la Industria 4.0</a:t>
                  </a:r>
                </a:p>
              </p:txBody>
            </p:sp>
            <p:sp>
              <p:nvSpPr>
                <p:cNvPr id="11" name="10 Rectángulo"/>
                <p:cNvSpPr/>
                <p:nvPr/>
              </p:nvSpPr>
              <p:spPr>
                <a:xfrm>
                  <a:off x="4686707" y="2597641"/>
                  <a:ext cx="156440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Enfoque </a:t>
                  </a: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UHP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4686707" y="3280674"/>
                  <a:ext cx="14640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Hidrológicas</a:t>
                  </a:r>
                  <a:endParaRPr lang="es-VE" sz="2000" dirty="0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4686707" y="3879123"/>
                  <a:ext cx="16244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Potabilización</a:t>
                  </a:r>
                  <a:endParaRPr lang="es-VE" sz="2000" dirty="0"/>
                </a:p>
              </p:txBody>
            </p:sp>
            <p:sp>
              <p:nvSpPr>
                <p:cNvPr id="14" name="13 Rectángulo"/>
                <p:cNvSpPr/>
                <p:nvPr/>
              </p:nvSpPr>
              <p:spPr>
                <a:xfrm>
                  <a:off x="4686707" y="4381516"/>
                  <a:ext cx="1428596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Caso de uso</a:t>
                  </a:r>
                </a:p>
              </p:txBody>
            </p:sp>
            <p:sp>
              <p:nvSpPr>
                <p:cNvPr id="15" name="14 Rectángulo"/>
                <p:cNvSpPr/>
                <p:nvPr/>
              </p:nvSpPr>
              <p:spPr>
                <a:xfrm>
                  <a:off x="4686707" y="4980440"/>
                  <a:ext cx="164006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Demostración</a:t>
                  </a:r>
                </a:p>
              </p:txBody>
            </p:sp>
            <p:sp>
              <p:nvSpPr>
                <p:cNvPr id="19" name="18 Rectángulo"/>
                <p:cNvSpPr/>
                <p:nvPr/>
              </p:nvSpPr>
              <p:spPr>
                <a:xfrm>
                  <a:off x="4686707" y="5600670"/>
                  <a:ext cx="3680623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VE" sz="2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Conclusiones y Recomendaciones</a:t>
                  </a:r>
                  <a:endParaRPr lang="es-VE" sz="2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20 Conector"/>
            <p:cNvSpPr/>
            <p:nvPr/>
          </p:nvSpPr>
          <p:spPr>
            <a:xfrm>
              <a:off x="4463576" y="1563413"/>
              <a:ext cx="201898" cy="220420"/>
            </a:xfrm>
            <a:prstGeom prst="flowChartConnector">
              <a:avLst/>
            </a:prstGeom>
            <a:noFill/>
            <a:ln w="38100">
              <a:solidFill>
                <a:schemeClr val="accent3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3789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166328"/>
            <a:ext cx="9144001" cy="45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Objetivos</a:t>
            </a:r>
            <a:endParaRPr lang="es-VE"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611560" y="1556792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>
                <a:latin typeface="+mj-lt"/>
              </a:rPr>
              <a:t>Generar la propuesta de un gemelo digital de la unidad de potabilización de una hidrol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gica desde la visi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de la industria 4.0, basado en Sistemas Híbridos.</a:t>
            </a:r>
            <a:endParaRPr lang="es-VE" sz="2000" dirty="0">
              <a:latin typeface="+mj-lt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11560" y="1052736"/>
            <a:ext cx="22497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200" b="1" dirty="0" smtClean="0">
                <a:latin typeface="+mj-lt"/>
              </a:rPr>
              <a:t>Objetivo General:</a:t>
            </a:r>
            <a:endParaRPr lang="es-VE" sz="2200" b="1" dirty="0">
              <a:latin typeface="+mj-lt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11560" y="3022218"/>
            <a:ext cx="2714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000" b="1">
                <a:latin typeface="Gill Sans MT" panose="020B0502020104020203" pitchFamily="34" charset="0"/>
              </a:defRPr>
            </a:lvl1pPr>
          </a:lstStyle>
          <a:p>
            <a:r>
              <a:rPr lang="es-VE" sz="2200" dirty="0">
                <a:latin typeface="+mj-lt"/>
              </a:rPr>
              <a:t>Objetivos Específicos: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611560" y="3535566"/>
            <a:ext cx="7920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Determinar los modelos de comportamiento de la unidad de potabilización.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Establecer las condiciones de conmutaci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de los modelos obtenidos desde el punto de vista de sistemas a eventos discretos.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Generar el modelo de comportamiento desde el punto de vista de los sistemas híbridos.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Implementar el modelo de comportamiento de la unidad de potabilizaci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en un ambiente de simulaci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Establecer condiciones para generar el gemelo digital e incorporarlas al ambiente de simulaci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n.</a:t>
            </a:r>
            <a:endParaRPr lang="es-VE" sz="2000" dirty="0">
              <a:latin typeface="+mj-lt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467544" y="2780928"/>
            <a:ext cx="8064896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dad">
  <a:themeElements>
    <a:clrScheme name="Personalizado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206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19082</TotalTime>
  <Words>3246</Words>
  <Application>Microsoft Office PowerPoint</Application>
  <PresentationFormat>Presentación en pantalla (4:3)</PresentationFormat>
  <Paragraphs>599</Paragraphs>
  <Slides>71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71</vt:i4>
      </vt:variant>
    </vt:vector>
  </HeadingPairs>
  <TitlesOfParts>
    <vt:vector size="73" baseType="lpstr">
      <vt:lpstr>Tema de Office</vt:lpstr>
      <vt:lpstr>Claridad</vt:lpstr>
      <vt:lpstr>Propuesta de Gemelo Digital  para el Proceso de Potabilización en Hidrológicas desde la visión de la Industria 4.0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Ysis</dc:creator>
  <cp:lastModifiedBy>Ysis</cp:lastModifiedBy>
  <cp:revision>367</cp:revision>
  <dcterms:created xsi:type="dcterms:W3CDTF">2019-07-17T14:23:30Z</dcterms:created>
  <dcterms:modified xsi:type="dcterms:W3CDTF">2019-11-25T05:42:43Z</dcterms:modified>
</cp:coreProperties>
</file>